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36" r:id="rId1"/>
  </p:sldMasterIdLst>
  <p:notesMasterIdLst>
    <p:notesMasterId r:id="rId38"/>
  </p:notesMasterIdLst>
  <p:handoutMasterIdLst>
    <p:handoutMasterId r:id="rId39"/>
  </p:handoutMasterIdLst>
  <p:sldIdLst>
    <p:sldId id="403" r:id="rId2"/>
    <p:sldId id="369" r:id="rId3"/>
    <p:sldId id="370" r:id="rId4"/>
    <p:sldId id="352" r:id="rId5"/>
    <p:sldId id="372" r:id="rId6"/>
    <p:sldId id="382" r:id="rId7"/>
    <p:sldId id="386" r:id="rId8"/>
    <p:sldId id="399" r:id="rId9"/>
    <p:sldId id="400" r:id="rId10"/>
    <p:sldId id="401" r:id="rId11"/>
    <p:sldId id="396" r:id="rId12"/>
    <p:sldId id="397" r:id="rId13"/>
    <p:sldId id="398" r:id="rId14"/>
    <p:sldId id="395" r:id="rId15"/>
    <p:sldId id="373" r:id="rId16"/>
    <p:sldId id="374" r:id="rId17"/>
    <p:sldId id="375" r:id="rId18"/>
    <p:sldId id="376" r:id="rId19"/>
    <p:sldId id="377" r:id="rId20"/>
    <p:sldId id="378" r:id="rId21"/>
    <p:sldId id="381" r:id="rId22"/>
    <p:sldId id="379" r:id="rId23"/>
    <p:sldId id="380" r:id="rId24"/>
    <p:sldId id="383" r:id="rId25"/>
    <p:sldId id="384" r:id="rId26"/>
    <p:sldId id="387" r:id="rId27"/>
    <p:sldId id="388" r:id="rId28"/>
    <p:sldId id="389" r:id="rId29"/>
    <p:sldId id="390" r:id="rId30"/>
    <p:sldId id="391" r:id="rId31"/>
    <p:sldId id="392" r:id="rId32"/>
    <p:sldId id="393" r:id="rId33"/>
    <p:sldId id="394" r:id="rId34"/>
    <p:sldId id="366" r:id="rId35"/>
    <p:sldId id="385" r:id="rId36"/>
    <p:sldId id="402" r:id="rId37"/>
  </p:sldIdLst>
  <p:sldSz cx="9144000" cy="6858000" type="letter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CC3300"/>
    <a:srgbClr val="FFCC99"/>
    <a:srgbClr val="FFFF00"/>
    <a:srgbClr val="FFFF99"/>
    <a:srgbClr val="99CC00"/>
    <a:srgbClr val="FF99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14" autoAdjust="0"/>
    <p:restoredTop sz="84025" autoAdjust="0"/>
  </p:normalViewPr>
  <p:slideViewPr>
    <p:cSldViewPr>
      <p:cViewPr>
        <p:scale>
          <a:sx n="114" d="100"/>
          <a:sy n="114" d="100"/>
        </p:scale>
        <p:origin x="-6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84" y="-360"/>
      </p:cViewPr>
      <p:guideLst>
        <p:guide orient="horz" pos="2924"/>
        <p:guide pos="22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46100" y="8386763"/>
            <a:ext cx="27368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86188" y="8386763"/>
            <a:ext cx="26797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E9F9C869-83AB-4A7A-B70D-D4B39D34B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00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66" tIns="0" rIns="19066" bIns="0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EEFDF75E-26A3-4577-8626-16C72C680E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3116263" y="8842375"/>
            <a:ext cx="7651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973" tIns="46075" rIns="88973" bIns="46075">
            <a:spAutoFit/>
          </a:bodyPr>
          <a:lstStyle/>
          <a:p>
            <a:pPr algn="ctr" defTabSz="901700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C6DFFDD0-6C2F-4EA7-9B94-C79C5DFF0357}" type="slidenum">
              <a:rPr lang="en-US" sz="1200" b="0">
                <a:latin typeface="Arial" charset="0"/>
              </a:rPr>
              <a:pPr algn="ctr" defTabSz="901700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44039" name="Rectangle 7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87450" y="703263"/>
            <a:ext cx="4622800" cy="3467100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38" tIns="47664" rIns="93738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484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A7FA8F0F-6670-4E8B-BF37-A61952B0F8B9}" type="slidenum">
              <a:rPr lang="en-US" sz="1000" b="0" smtClean="0">
                <a:latin typeface="Times New Roman" pitchFamily="18" charset="0"/>
              </a:rPr>
              <a:pPr/>
              <a:t>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</a:pPr>
            <a:endParaRPr lang="en-CA" sz="24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D0A674F4-CEE1-408B-AC3E-8322C9CA9745}" type="slidenum">
              <a:rPr lang="en-US" sz="1000" b="0" smtClean="0">
                <a:latin typeface="Times New Roman" pitchFamily="18" charset="0"/>
              </a:rPr>
              <a:pPr/>
              <a:t>15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7EEDADBA-AA21-41D5-8D9F-0148E333E10B}" type="slidenum">
              <a:rPr lang="en-US" sz="1000" b="0" smtClean="0">
                <a:latin typeface="Times New Roman" pitchFamily="18" charset="0"/>
              </a:rPr>
              <a:pPr/>
              <a:t>16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B9F67580-CCDD-49EC-B906-148B1C48FEA5}" type="slidenum">
              <a:rPr lang="en-US" sz="1000" b="0" smtClean="0">
                <a:latin typeface="Times New Roman" pitchFamily="18" charset="0"/>
              </a:rPr>
              <a:pPr/>
              <a:t>17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3E89283B-9E1B-4E3B-9D40-C07DC1F45313}" type="slidenum">
              <a:rPr lang="en-US" sz="1000" b="0" smtClean="0">
                <a:latin typeface="Times New Roman" pitchFamily="18" charset="0"/>
              </a:rPr>
              <a:pPr/>
              <a:t>18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87BBD419-4F0E-492B-AE27-996C214F4614}" type="slidenum">
              <a:rPr lang="en-US" sz="1000" b="0" smtClean="0">
                <a:latin typeface="Times New Roman" pitchFamily="18" charset="0"/>
              </a:rPr>
              <a:pPr/>
              <a:t>19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AD1E934-A3D5-4BE4-9AD7-79B0A4085B5E}" type="slidenum">
              <a:rPr lang="en-US" sz="1000" b="0" smtClean="0">
                <a:latin typeface="Times New Roman" pitchFamily="18" charset="0"/>
              </a:rPr>
              <a:pPr/>
              <a:t>20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3A45566E-26B3-483C-8B37-6E2E11C51467}" type="slidenum">
              <a:rPr lang="en-US" sz="1000" b="0" smtClean="0">
                <a:latin typeface="Times New Roman" pitchFamily="18" charset="0"/>
              </a:rPr>
              <a:pPr/>
              <a:t>21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F0FC9B50-A4CF-47E4-947A-44004D1DDF1A}" type="slidenum">
              <a:rPr lang="en-US" sz="1000" b="0" smtClean="0">
                <a:latin typeface="Times New Roman" pitchFamily="18" charset="0"/>
              </a:rPr>
              <a:pPr/>
              <a:t>22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5C3B2F5A-D9DF-42AD-B474-B410B3F6AE5D}" type="slidenum">
              <a:rPr lang="en-US" sz="1000" b="0" smtClean="0">
                <a:latin typeface="Times New Roman" pitchFamily="18" charset="0"/>
              </a:rPr>
              <a:pPr/>
              <a:t>23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5D2C0144-99A6-41FF-AF7A-1385321E52B7}" type="slidenum">
              <a:rPr lang="en-US" sz="1000" b="0" smtClean="0">
                <a:latin typeface="Times New Roman" pitchFamily="18" charset="0"/>
              </a:rPr>
              <a:pPr/>
              <a:t>24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D61449B-AC68-47A9-BFC5-1763E3A411C4}" type="slidenum">
              <a:rPr lang="en-US" sz="1000" b="0" smtClean="0">
                <a:latin typeface="Times New Roman" pitchFamily="18" charset="0"/>
              </a:rPr>
              <a:pPr/>
              <a:t>3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>
              <a:lnSpc>
                <a:spcPct val="100000"/>
              </a:lnSpc>
              <a:spcBef>
                <a:spcPct val="0"/>
              </a:spcBef>
            </a:pPr>
            <a:endParaRPr lang="en-CA" sz="24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DFBC4957-1E5D-4953-B6E4-68FB1498F561}" type="slidenum">
              <a:rPr lang="en-US" sz="1000" b="0" smtClean="0">
                <a:latin typeface="Times New Roman" pitchFamily="18" charset="0"/>
              </a:rPr>
              <a:pPr/>
              <a:t>25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F253A32A-AB7F-4984-8339-9A4F92B9B704}" type="slidenum">
              <a:rPr lang="en-US" sz="1000" b="0" smtClean="0">
                <a:latin typeface="Times New Roman" pitchFamily="18" charset="0"/>
              </a:rPr>
              <a:pPr/>
              <a:t>4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CBA4A31F-0271-4C0B-BCCF-B20BA3352918}" type="slidenum">
              <a:rPr lang="en-US" sz="1000" b="0" smtClean="0">
                <a:latin typeface="Times New Roman" pitchFamily="18" charset="0"/>
              </a:rPr>
              <a:pPr/>
              <a:t>5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33019AD0-D043-4E5D-B999-ADCC6AED0114}" type="slidenum">
              <a:rPr lang="en-US" sz="1000" b="0" smtClean="0">
                <a:latin typeface="Times New Roman" pitchFamily="18" charset="0"/>
              </a:rPr>
              <a:pPr/>
              <a:t>6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E165281E-C5EF-482C-A1D0-A56F8269365C}" type="slidenum">
              <a:rPr lang="en-US" sz="1000" b="0" smtClean="0">
                <a:latin typeface="Times New Roman" pitchFamily="18" charset="0"/>
              </a:rPr>
              <a:pPr/>
              <a:t>7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B80A7E2F-DEE8-48F1-B919-A1428BBF7901}" type="slidenum">
              <a:rPr lang="en-US" sz="1000" b="0" smtClean="0">
                <a:latin typeface="Times New Roman" pitchFamily="18" charset="0"/>
              </a:rPr>
              <a:pPr/>
              <a:t>8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1AC4F255-FF38-43D2-996B-5887C1AAE19C}" type="slidenum">
              <a:rPr lang="en-US" sz="1000" b="0" smtClean="0">
                <a:latin typeface="Times New Roman" pitchFamily="18" charset="0"/>
              </a:rPr>
              <a:pPr/>
              <a:t>9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49325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F5A8733D-35C4-4F89-AB1F-7AA6E47EEE8E}" type="slidenum">
              <a:rPr lang="en-US" sz="1000" b="0" smtClean="0">
                <a:latin typeface="Times New Roman" pitchFamily="18" charset="0"/>
              </a:rPr>
              <a:pPr/>
              <a:t>10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8647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58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0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3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6156325" y="6594475"/>
            <a:ext cx="27368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CA" sz="800" smtClean="0">
                <a:solidFill>
                  <a:srgbClr val="969696"/>
                </a:solidFill>
                <a:latin typeface="Verdana" pitchFamily="34" charset="0"/>
              </a:rPr>
              <a:t>Sketching User Experiences: The Workbook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5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3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6156325" y="6594475"/>
            <a:ext cx="27368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CA" sz="800" smtClean="0">
                <a:solidFill>
                  <a:srgbClr val="969696"/>
                </a:solidFill>
                <a:latin typeface="Verdana" pitchFamily="34" charset="0"/>
              </a:rPr>
              <a:t>Sketching User Experiences: The Workbook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14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9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91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04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29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746875" y="6594475"/>
            <a:ext cx="2016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CA" sz="800" dirty="0" smtClean="0">
                <a:solidFill>
                  <a:srgbClr val="969696"/>
                </a:solidFill>
                <a:latin typeface="Verdana" pitchFamily="34" charset="0"/>
              </a:rPr>
              <a:t>Presentation by Saul Greenberg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5" r:id="rId2"/>
    <p:sldLayoutId id="2147483876" r:id="rId3"/>
    <p:sldLayoutId id="2147483870" r:id="rId4"/>
    <p:sldLayoutId id="2147483877" r:id="rId5"/>
    <p:sldLayoutId id="2147483878" r:id="rId6"/>
    <p:sldLayoutId id="2147483871" r:id="rId7"/>
    <p:sldLayoutId id="2147483879" r:id="rId8"/>
    <p:sldLayoutId id="2147483872" r:id="rId9"/>
    <p:sldLayoutId id="2147483873" r:id="rId10"/>
    <p:sldLayoutId id="21474838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3stepsbeyond.co.uk/2011/07/web-personas-this-is-what-weve-done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3stepsbeyond.co.uk/2011/07/web-personas-this-is-what-weve-done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611188" y="1412875"/>
            <a:ext cx="7777162" cy="720725"/>
          </a:xfrm>
        </p:spPr>
        <p:txBody>
          <a:bodyPr/>
          <a:lstStyle/>
          <a:p>
            <a:pPr eaLnBrk="1" hangingPunct="1"/>
            <a:r>
              <a:rPr lang="en-US" smtClean="0"/>
              <a:t>Personas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7313" y="2060575"/>
            <a:ext cx="5721350" cy="504825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defRPr/>
            </a:pPr>
            <a:r>
              <a:rPr lang="en-CA" dirty="0" smtClean="0">
                <a:solidFill>
                  <a:schemeClr val="bg2">
                    <a:lumMod val="75000"/>
                  </a:schemeClr>
                </a:solidFill>
              </a:rPr>
              <a:t>Making the user real</a:t>
            </a:r>
            <a:br>
              <a:rPr lang="en-CA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n-CA" dirty="0" smtClean="0">
                <a:solidFill>
                  <a:schemeClr val="bg2">
                    <a:lumMod val="75000"/>
                  </a:schemeClr>
                </a:solidFill>
              </a:rPr>
              <a:t>Lecture </a:t>
            </a:r>
            <a:r>
              <a:rPr lang="en-CA" dirty="0">
                <a:solidFill>
                  <a:schemeClr val="bg2">
                    <a:lumMod val="75000"/>
                  </a:schemeClr>
                </a:solidFill>
              </a:rPr>
              <a:t>/slide deck produced by Saul Greenberg, University of Calgary, Canada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 eaLnBrk="1" hangingPunct="1">
              <a:defRPr/>
            </a:pPr>
            <a:endParaRPr lang="en-US" dirty="0"/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900113" y="6459538"/>
            <a:ext cx="7812087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6038" rIns="92075" bIns="0" anchor="ctr">
            <a:spAutoFit/>
          </a:bodyPr>
          <a:lstStyle/>
          <a:p>
            <a:pPr algn="r">
              <a:defRPr/>
            </a:pPr>
            <a:r>
              <a:rPr lang="en-US" sz="800" dirty="0">
                <a:solidFill>
                  <a:srgbClr val="808080"/>
                </a:solidFill>
                <a:latin typeface="+mn-lt"/>
              </a:rPr>
              <a:t> </a:t>
            </a:r>
            <a:br>
              <a:rPr lang="en-US" sz="800" dirty="0">
                <a:solidFill>
                  <a:srgbClr val="808080"/>
                </a:solidFill>
                <a:latin typeface="+mn-lt"/>
              </a:rPr>
            </a:br>
            <a:r>
              <a:rPr lang="en-US" sz="800" dirty="0">
                <a:solidFill>
                  <a:srgbClr val="808080"/>
                </a:solidFill>
                <a:latin typeface="+mn-lt"/>
              </a:rPr>
              <a:t>Notice: some material in this deck is used from other sources without permission. Credit to the original source is given if it is known,</a:t>
            </a:r>
            <a:endParaRPr lang="en-US" dirty="0">
              <a:latin typeface="+mn-lt"/>
            </a:endParaRPr>
          </a:p>
        </p:txBody>
      </p:sp>
      <p:pic>
        <p:nvPicPr>
          <p:cNvPr id="7173" name="Picture 13" descr="http://www.google.com/url?source=imglanding&amp;ct=img&amp;q=http://3stepsbeyond.co.uk/wp-content/uploads/2011/07/personas_what_are_they.jpg&amp;sa=X&amp;ei=foN5UJfrLYr7igK9y4CgAw&amp;ved=0CAkQ8wc&amp;usg=AFQjCNEvkCWNgQEpWUGqxMi4DhbshIyq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2568575"/>
            <a:ext cx="3556000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568575"/>
            <a:ext cx="2789238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4730750" y="3540125"/>
            <a:ext cx="698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r" eaLnBrk="0" hangingPunct="0"/>
            <a:r>
              <a:rPr lang="en-US" sz="3600" b="0" i="1">
                <a:solidFill>
                  <a:srgbClr val="000000"/>
                </a:solidFill>
                <a:latin typeface="Verdana" pitchFamily="34" charset="0"/>
              </a:rPr>
              <a:t>vs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785813" y="5773738"/>
            <a:ext cx="42941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CA" sz="800" dirty="0" smtClean="0">
                <a:solidFill>
                  <a:srgbClr val="969696"/>
                </a:solidFill>
                <a:latin typeface="+mn-lt"/>
              </a:rPr>
              <a:t>Image from </a:t>
            </a:r>
            <a:r>
              <a:rPr lang="en-US" sz="800" dirty="0" smtClean="0">
                <a:latin typeface="+mn-lt"/>
                <a:hlinkClick r:id="rId4"/>
              </a:rPr>
              <a:t>http://3stepsbeyond.co.uk/2011/07/web-personas-this-is-what-weve-done/</a:t>
            </a:r>
            <a:endParaRPr lang="en-CA" sz="800" dirty="0" smtClean="0">
              <a:solidFill>
                <a:srgbClr val="969696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  <a:endParaRPr lang="en-US" sz="24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endParaRPr lang="en-CA" sz="1800" smtClean="0"/>
          </a:p>
        </p:txBody>
      </p:sp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619125" y="18526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do they have computers?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how do they use them?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what do they know?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what are their interests?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do they use the web?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what do they like doing online?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…</a:t>
            </a:r>
          </a:p>
          <a:p>
            <a:pPr>
              <a:spcBef>
                <a:spcPct val="20000"/>
              </a:spcBef>
            </a:pPr>
            <a:endParaRPr lang="en-CA" sz="2000" b="0">
              <a:solidFill>
                <a:srgbClr val="000066"/>
              </a:solidFill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Captured as </a:t>
            </a:r>
            <a:r>
              <a:rPr lang="en-CA" sz="2000">
                <a:solidFill>
                  <a:srgbClr val="000066"/>
                </a:solidFill>
                <a:latin typeface="Verdana" pitchFamily="34" charset="0"/>
              </a:rPr>
              <a:t>Personas</a:t>
            </a:r>
          </a:p>
          <a:p>
            <a:pPr>
              <a:spcBef>
                <a:spcPct val="20000"/>
              </a:spcBef>
            </a:pP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/>
            </a:r>
            <a:br>
              <a:rPr lang="en-CA" sz="1800">
                <a:solidFill>
                  <a:srgbClr val="000066"/>
                </a:solidFill>
                <a:latin typeface="Verdana" pitchFamily="34" charset="0"/>
              </a:rPr>
            </a:b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/>
            </a:r>
            <a:br>
              <a:rPr lang="en-CA" sz="1800">
                <a:solidFill>
                  <a:srgbClr val="000066"/>
                </a:solidFill>
                <a:latin typeface="Verdana" pitchFamily="34" charset="0"/>
              </a:rPr>
            </a:b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CA" sz="4400">
                <a:solidFill>
                  <a:srgbClr val="000066"/>
                </a:solidFill>
                <a:latin typeface="Verdana" pitchFamily="34" charset="0"/>
              </a:rPr>
              <a:t> </a:t>
            </a:r>
            <a:endParaRPr lang="en-US" sz="4400">
              <a:solidFill>
                <a:srgbClr val="000066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endParaRPr lang="en-US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44450"/>
            <a:ext cx="9201151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endParaRPr lang="en-US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882015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endParaRPr lang="en-US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endParaRPr lang="en-US" smtClean="0"/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79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</a:pPr>
            <a:r>
              <a:rPr lang="en-CA" smtClean="0"/>
              <a:t>User requirements analysis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CA" smtClean="0"/>
              <a:t>Use Cases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CA" smtClean="0"/>
              <a:t>Task centered system design</a:t>
            </a:r>
          </a:p>
          <a:p>
            <a:pPr lvl="1" eaLnBrk="1" hangingPunct="1"/>
            <a:r>
              <a:rPr lang="en-CA" sz="1800" smtClean="0"/>
              <a:t>provide specifics about particular user’s needs and tasks</a:t>
            </a:r>
          </a:p>
          <a:p>
            <a:pPr lvl="1" eaLnBrk="1" hangingPunct="1"/>
            <a:r>
              <a:rPr lang="en-CA" sz="1800" smtClean="0"/>
              <a:t>a good start, but can’t anticipate (nor inform) all design decisions</a:t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User research</a:t>
            </a:r>
          </a:p>
          <a:p>
            <a:pPr lvl="1" eaLnBrk="1" hangingPunct="1"/>
            <a:r>
              <a:rPr lang="en-CA" sz="1800" smtClean="0"/>
              <a:t>gather data about intended audience</a:t>
            </a:r>
          </a:p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r>
              <a:rPr lang="en-CA" smtClean="0"/>
              <a:t>How?</a:t>
            </a:r>
          </a:p>
          <a:p>
            <a:pPr lvl="1" eaLnBrk="1" hangingPunct="1"/>
            <a:r>
              <a:rPr lang="en-CA" sz="1800" smtClean="0"/>
              <a:t>stakeholder interviews</a:t>
            </a:r>
          </a:p>
          <a:p>
            <a:pPr lvl="2" eaLnBrk="1" hangingPunct="1"/>
            <a:r>
              <a:rPr lang="en-CA" smtClean="0"/>
              <a:t>business and technical context surrounding the product</a:t>
            </a:r>
          </a:p>
          <a:p>
            <a:pPr lvl="2" eaLnBrk="1" hangingPunct="1"/>
            <a:r>
              <a:rPr lang="en-CA" smtClean="0"/>
              <a:t>preliminary product vision</a:t>
            </a:r>
          </a:p>
          <a:p>
            <a:pPr lvl="2" eaLnBrk="1" hangingPunct="1"/>
            <a:r>
              <a:rPr lang="en-CA" smtClean="0"/>
              <a:t>budget and schedule </a:t>
            </a:r>
          </a:p>
          <a:p>
            <a:pPr lvl="2" eaLnBrk="1" hangingPunct="1"/>
            <a:r>
              <a:rPr lang="en-CA" smtClean="0"/>
              <a:t>technical constraints and opportunities</a:t>
            </a:r>
          </a:p>
          <a:p>
            <a:pPr lvl="2" eaLnBrk="1" hangingPunct="1"/>
            <a:r>
              <a:rPr lang="en-CA" smtClean="0"/>
              <a:t>business driers</a:t>
            </a:r>
          </a:p>
          <a:p>
            <a:pPr lvl="2" eaLnBrk="1" hangingPunct="1"/>
            <a:r>
              <a:rPr lang="en-CA" smtClean="0"/>
              <a:t>stakeholders’ perception of the user</a:t>
            </a:r>
          </a:p>
          <a:p>
            <a:pPr lvl="2" eaLnBrk="1" hangingPunct="1"/>
            <a:r>
              <a:rPr lang="en-CA" smtClean="0"/>
              <a:t>…</a:t>
            </a:r>
            <a:br>
              <a:rPr lang="en-CA" smtClean="0"/>
            </a:br>
            <a:endParaRPr lang="en-CA" smtClean="0"/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User research</a:t>
            </a:r>
          </a:p>
          <a:p>
            <a:pPr lvl="1" eaLnBrk="1" hangingPunct="1"/>
            <a:r>
              <a:rPr lang="en-CA" sz="1800" smtClean="0"/>
              <a:t>gather data about intended audience</a:t>
            </a:r>
          </a:p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r>
              <a:rPr lang="en-CA" smtClean="0"/>
              <a:t>How?</a:t>
            </a:r>
          </a:p>
          <a:p>
            <a:pPr lvl="1" eaLnBrk="1" hangingPunct="1"/>
            <a:r>
              <a:rPr lang="en-CA" sz="1800" smtClean="0"/>
              <a:t>customer interviews (customer may not be the user!)</a:t>
            </a:r>
          </a:p>
          <a:p>
            <a:pPr lvl="2" eaLnBrk="1" hangingPunct="1"/>
            <a:r>
              <a:rPr lang="en-CA" smtClean="0"/>
              <a:t>goals in purchasing the product</a:t>
            </a:r>
          </a:p>
          <a:p>
            <a:pPr lvl="2" eaLnBrk="1" hangingPunct="1"/>
            <a:r>
              <a:rPr lang="en-CA" smtClean="0"/>
              <a:t>frustrations with current solutions</a:t>
            </a:r>
          </a:p>
          <a:p>
            <a:pPr lvl="2" eaLnBrk="1" hangingPunct="1"/>
            <a:r>
              <a:rPr lang="en-CA" smtClean="0"/>
              <a:t>decision process for purchasing intended product</a:t>
            </a:r>
          </a:p>
          <a:p>
            <a:pPr lvl="2" eaLnBrk="1" hangingPunct="1"/>
            <a:r>
              <a:rPr lang="en-CA" smtClean="0"/>
              <a:t>role in product installation, maintenance, and management </a:t>
            </a:r>
          </a:p>
          <a:p>
            <a:pPr lvl="2" eaLnBrk="1" hangingPunct="1"/>
            <a:r>
              <a:rPr lang="en-CA" smtClean="0"/>
              <a:t>domain-related issues and vocabulary</a:t>
            </a:r>
          </a:p>
          <a:p>
            <a:pPr lvl="2" eaLnBrk="1" hangingPunct="1"/>
            <a:r>
              <a:rPr lang="en-CA" smtClean="0"/>
              <a:t>…</a:t>
            </a:r>
            <a:br>
              <a:rPr lang="en-CA" smtClean="0"/>
            </a:br>
            <a:endParaRPr lang="en-CA" smtClean="0"/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User research</a:t>
            </a:r>
          </a:p>
          <a:p>
            <a:pPr lvl="1" eaLnBrk="1" hangingPunct="1"/>
            <a:r>
              <a:rPr lang="en-CA" sz="1800" smtClean="0"/>
              <a:t>gather data about intended audience</a:t>
            </a:r>
          </a:p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r>
              <a:rPr lang="en-CA" smtClean="0"/>
              <a:t>How?</a:t>
            </a:r>
          </a:p>
          <a:p>
            <a:pPr lvl="1" eaLnBrk="1" hangingPunct="1"/>
            <a:r>
              <a:rPr lang="en-CA" sz="1800" smtClean="0"/>
              <a:t>user interviews</a:t>
            </a:r>
          </a:p>
          <a:p>
            <a:pPr lvl="2" eaLnBrk="1" hangingPunct="1"/>
            <a:r>
              <a:rPr lang="en-CA" smtClean="0"/>
              <a:t>context of how product (or analogous system) fits in their lives or workflow </a:t>
            </a:r>
          </a:p>
          <a:p>
            <a:pPr lvl="2" eaLnBrk="1" hangingPunct="1"/>
            <a:r>
              <a:rPr lang="en-CA" smtClean="0"/>
              <a:t>their domain knowledge for this activity</a:t>
            </a:r>
          </a:p>
          <a:p>
            <a:pPr lvl="2" eaLnBrk="1" hangingPunct="1"/>
            <a:r>
              <a:rPr lang="en-CA" smtClean="0"/>
              <a:t>current tasks and activities:  that the product is and isn’t supposed to support</a:t>
            </a:r>
          </a:p>
          <a:p>
            <a:pPr lvl="2" eaLnBrk="1" hangingPunct="1"/>
            <a:r>
              <a:rPr lang="en-CA" smtClean="0"/>
              <a:t>goals and motivations for using this product</a:t>
            </a:r>
          </a:p>
          <a:p>
            <a:pPr lvl="2" eaLnBrk="1" hangingPunct="1"/>
            <a:r>
              <a:rPr lang="en-CA" smtClean="0"/>
              <a:t>problems and frustrations with current products</a:t>
            </a:r>
          </a:p>
          <a:p>
            <a:pPr lvl="2" eaLnBrk="1" hangingPunct="1"/>
            <a:r>
              <a:rPr lang="en-CA" smtClean="0"/>
              <a:t>…</a:t>
            </a:r>
            <a:br>
              <a:rPr lang="en-CA" smtClean="0"/>
            </a:br>
            <a:endParaRPr lang="en-CA" smtClean="0"/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User research</a:t>
            </a:r>
          </a:p>
          <a:p>
            <a:pPr lvl="1" eaLnBrk="1" hangingPunct="1"/>
            <a:r>
              <a:rPr lang="en-CA" sz="1800" smtClean="0"/>
              <a:t>gather data about intended audience</a:t>
            </a:r>
          </a:p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r>
              <a:rPr lang="en-CA" smtClean="0"/>
              <a:t>How?</a:t>
            </a:r>
          </a:p>
          <a:p>
            <a:pPr lvl="1" eaLnBrk="1" hangingPunct="1"/>
            <a:r>
              <a:rPr lang="en-CA" sz="1800" smtClean="0"/>
              <a:t>user observations</a:t>
            </a:r>
          </a:p>
          <a:p>
            <a:pPr lvl="2" eaLnBrk="1" hangingPunct="1"/>
            <a:r>
              <a:rPr lang="en-CA" smtClean="0"/>
              <a:t>non-obtrusive capture of specific activities</a:t>
            </a:r>
          </a:p>
          <a:p>
            <a:pPr lvl="2" eaLnBrk="1" hangingPunct="1"/>
            <a:r>
              <a:rPr lang="en-CA" smtClean="0"/>
              <a:t>how they get things done</a:t>
            </a:r>
          </a:p>
          <a:p>
            <a:pPr lvl="1" eaLnBrk="1" hangingPunct="1"/>
            <a:r>
              <a:rPr lang="en-CA" sz="1800" smtClean="0"/>
              <a:t>field studies </a:t>
            </a:r>
          </a:p>
          <a:p>
            <a:pPr lvl="2" eaLnBrk="1" hangingPunct="1"/>
            <a:r>
              <a:rPr lang="en-CA" smtClean="0"/>
              <a:t>capture broader activities </a:t>
            </a:r>
          </a:p>
          <a:p>
            <a:pPr lvl="2" eaLnBrk="1" hangingPunct="1"/>
            <a:r>
              <a:rPr lang="en-CA" smtClean="0"/>
              <a:t>how activities fit together in their ecosystem</a:t>
            </a:r>
          </a:p>
          <a:p>
            <a:pPr lvl="1" eaLnBrk="1" hangingPunct="1"/>
            <a:r>
              <a:rPr lang="en-CA" sz="1800" smtClean="0"/>
              <a:t>contextual inquiry </a:t>
            </a:r>
          </a:p>
          <a:p>
            <a:pPr lvl="2" eaLnBrk="1" hangingPunct="1"/>
            <a:r>
              <a:rPr lang="en-CA" smtClean="0"/>
              <a:t>master/apprentice model of learning</a:t>
            </a:r>
          </a:p>
          <a:p>
            <a:pPr lvl="2" eaLnBrk="1" hangingPunct="1"/>
            <a:r>
              <a:rPr lang="en-CA" smtClean="0"/>
              <a:t>observing and asking questions</a:t>
            </a:r>
          </a:p>
          <a:p>
            <a:pPr lvl="1" eaLnBrk="1" hangingPunct="1"/>
            <a:r>
              <a:rPr lang="en-CA" sz="1800" smtClean="0"/>
              <a:t>…</a:t>
            </a:r>
            <a:r>
              <a:rPr lang="en-CA" sz="3000" smtClean="0"/>
              <a:t/>
            </a:r>
            <a:br>
              <a:rPr lang="en-CA" sz="3000" smtClean="0"/>
            </a:br>
            <a:endParaRPr lang="en-CA" sz="3000" smtClean="0"/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4765675" y="13700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3813175" y="19161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6302375" y="2462213"/>
            <a:ext cx="2984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3600" b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1966913" y="1557338"/>
            <a:ext cx="6726237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CA" sz="3200">
                <a:solidFill>
                  <a:srgbClr val="000000"/>
                </a:solidFill>
                <a:latin typeface="Verdana" pitchFamily="34" charset="0"/>
              </a:rPr>
              <a:t>User</a:t>
            </a:r>
            <a:r>
              <a:rPr lang="en-CA" sz="3200" b="0">
                <a:solidFill>
                  <a:srgbClr val="000000"/>
                </a:solidFill>
                <a:latin typeface="Verdana" pitchFamily="34" charset="0"/>
              </a:rPr>
              <a:t> Interface Design</a:t>
            </a:r>
          </a:p>
          <a:p>
            <a:pPr eaLnBrk="0" hangingPunct="0"/>
            <a:r>
              <a:rPr lang="en-CA" sz="3200">
                <a:solidFill>
                  <a:srgbClr val="000000"/>
                </a:solidFill>
                <a:latin typeface="Verdana" pitchFamily="34" charset="0"/>
              </a:rPr>
              <a:t>User </a:t>
            </a:r>
            <a:r>
              <a:rPr lang="en-CA" sz="3200" b="0">
                <a:solidFill>
                  <a:srgbClr val="000000"/>
                </a:solidFill>
                <a:latin typeface="Verdana" pitchFamily="34" charset="0"/>
              </a:rPr>
              <a:t>Centered Design</a:t>
            </a:r>
          </a:p>
          <a:p>
            <a:pPr eaLnBrk="0" hangingPunct="0"/>
            <a:r>
              <a:rPr lang="en-CA" sz="3200">
                <a:solidFill>
                  <a:srgbClr val="000000"/>
                </a:solidFill>
                <a:latin typeface="Verdana" pitchFamily="34" charset="0"/>
              </a:rPr>
              <a:t>User </a:t>
            </a:r>
            <a:r>
              <a:rPr lang="en-CA" sz="3200" b="0">
                <a:solidFill>
                  <a:srgbClr val="000000"/>
                </a:solidFill>
                <a:latin typeface="Verdana" pitchFamily="34" charset="0"/>
              </a:rPr>
              <a:t>Friendly</a:t>
            </a:r>
            <a:endParaRPr lang="en-CA" sz="3200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r>
              <a:rPr lang="en-CA" sz="3200">
                <a:solidFill>
                  <a:srgbClr val="000000"/>
                </a:solidFill>
                <a:latin typeface="Verdana" pitchFamily="34" charset="0"/>
              </a:rPr>
              <a:t>Human </a:t>
            </a:r>
            <a:r>
              <a:rPr lang="en-CA" sz="3200" b="0">
                <a:solidFill>
                  <a:srgbClr val="000000"/>
                </a:solidFill>
                <a:latin typeface="Verdana" pitchFamily="34" charset="0"/>
              </a:rPr>
              <a:t>Computer Interaction…</a:t>
            </a:r>
          </a:p>
          <a:p>
            <a:pPr eaLnBrk="0" hangingPunct="0"/>
            <a:endParaRPr lang="en-CA" sz="3200" b="0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endParaRPr lang="en-CA" sz="3200" b="0" i="1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endParaRPr lang="en-CA" sz="3200" b="0" i="1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endParaRPr lang="en-CA" sz="3200" b="0" i="1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endParaRPr lang="en-CA" sz="3200" b="0" i="1">
              <a:solidFill>
                <a:srgbClr val="000000"/>
              </a:solidFill>
              <a:latin typeface="Verdana" pitchFamily="34" charset="0"/>
            </a:endParaRPr>
          </a:p>
          <a:p>
            <a:pPr eaLnBrk="0" hangingPunct="0"/>
            <a:r>
              <a:rPr lang="en-CA" sz="3200" b="0" i="1">
                <a:solidFill>
                  <a:srgbClr val="000000"/>
                </a:solidFill>
                <a:latin typeface="Verdana" pitchFamily="34" charset="0"/>
              </a:rPr>
              <a:t>focused on the user </a:t>
            </a:r>
            <a:r>
              <a:rPr lang="en-CA" sz="1800" b="0" i="1">
                <a:solidFill>
                  <a:srgbClr val="000000"/>
                </a:solidFill>
                <a:latin typeface="Verdana" pitchFamily="34" charset="0"/>
              </a:rPr>
              <a:t>vs</a:t>
            </a:r>
            <a:r>
              <a:rPr lang="en-CA" sz="3200" b="0" i="1">
                <a:solidFill>
                  <a:srgbClr val="000000"/>
                </a:solidFill>
                <a:latin typeface="Verdana" pitchFamily="34" charset="0"/>
              </a:rPr>
              <a:t> system</a:t>
            </a:r>
            <a:endParaRPr lang="en-CA" sz="3200" i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6505575" y="35544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3813175" y="41005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00" name="Rectangle 11"/>
          <p:cNvSpPr>
            <a:spLocks noChangeArrowheads="1"/>
          </p:cNvSpPr>
          <p:nvPr/>
        </p:nvSpPr>
        <p:spPr bwMode="auto">
          <a:xfrm>
            <a:off x="3813175" y="46466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8201" name="Picture 13" descr="http://www.google.com/url?source=imglanding&amp;ct=img&amp;q=http://3stepsbeyond.co.uk/wp-content/uploads/2011/07/personas_what_are_they.jpg&amp;sa=X&amp;ei=foN5UJfrLYr7igK9y4CgAw&amp;ved=0CAkQ8wc&amp;usg=AFQjCNEvkCWNgQEpWUGqxMi4DhbshIyq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8" r="40005" b="10399"/>
          <a:stretch>
            <a:fillRect/>
          </a:stretch>
        </p:blipFill>
        <p:spPr bwMode="auto">
          <a:xfrm>
            <a:off x="5337175" y="3798888"/>
            <a:ext cx="757238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" descr="C:\Users\saul\AppData\Local\Microsoft\Windows\Temporary Internet Files\Content.IE5\L7DW0LPV\MC9004339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4749800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User research</a:t>
            </a:r>
          </a:p>
          <a:p>
            <a:pPr lvl="1" eaLnBrk="1" hangingPunct="1"/>
            <a:r>
              <a:rPr lang="en-CA" sz="1800" smtClean="0"/>
              <a:t>gather data about intended audience</a:t>
            </a:r>
          </a:p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r>
              <a:rPr lang="en-CA" smtClean="0"/>
              <a:t>Issues?</a:t>
            </a:r>
          </a:p>
          <a:p>
            <a:pPr lvl="1" eaLnBrk="1" hangingPunct="1"/>
            <a:r>
              <a:rPr lang="en-CA" sz="1800" smtClean="0"/>
              <a:t>rich data, but</a:t>
            </a:r>
          </a:p>
          <a:p>
            <a:pPr lvl="2" eaLnBrk="1" hangingPunct="1"/>
            <a:r>
              <a:rPr lang="en-CA" smtClean="0"/>
              <a:t>un-integrated</a:t>
            </a:r>
          </a:p>
          <a:p>
            <a:pPr lvl="2" eaLnBrk="1" hangingPunct="1"/>
            <a:r>
              <a:rPr lang="en-CA" smtClean="0"/>
              <a:t>needs to be interpreted</a:t>
            </a:r>
          </a:p>
          <a:p>
            <a:pPr lvl="2" eaLnBrk="1" hangingPunct="1"/>
            <a:r>
              <a:rPr lang="en-CA" smtClean="0"/>
              <a:t>high learning curve to assimilate</a:t>
            </a:r>
          </a:p>
          <a:p>
            <a:pPr lvl="2" eaLnBrk="1" hangingPunct="1"/>
            <a:r>
              <a:rPr lang="en-CA" smtClean="0"/>
              <a:t>too much for ‘casual’ team members to use</a:t>
            </a:r>
          </a:p>
          <a:p>
            <a:pPr lvl="2" eaLnBrk="1" hangingPunct="1"/>
            <a:r>
              <a:rPr lang="en-CA" smtClean="0"/>
              <a:t>easy to forget over long project</a:t>
            </a:r>
          </a:p>
          <a:p>
            <a:pPr lvl="2" eaLnBrk="1" hangingPunct="1"/>
            <a:r>
              <a:rPr lang="en-CA" smtClean="0"/>
              <a:t>easy to forget big picture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Making the User Real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defRPr/>
            </a:pPr>
            <a:r>
              <a:rPr lang="en-CA" dirty="0" smtClean="0"/>
              <a:t>Personas</a:t>
            </a:r>
            <a:endParaRPr lang="en-CA" dirty="0"/>
          </a:p>
          <a:p>
            <a:pPr lvl="1" eaLnBrk="1" hangingPunct="1">
              <a:defRPr/>
            </a:pPr>
            <a:r>
              <a:rPr lang="en-CA" sz="1800" dirty="0" smtClean="0"/>
              <a:t>a surrogate</a:t>
            </a:r>
          </a:p>
          <a:p>
            <a:pPr lvl="1" eaLnBrk="1" hangingPunct="1">
              <a:defRPr/>
            </a:pPr>
            <a:r>
              <a:rPr lang="en-CA" sz="1800" dirty="0" smtClean="0"/>
              <a:t>based </a:t>
            </a:r>
            <a:r>
              <a:rPr lang="en-CA" sz="1800" dirty="0"/>
              <a:t>on research</a:t>
            </a:r>
          </a:p>
          <a:p>
            <a:pPr lvl="1" eaLnBrk="1" hangingPunct="1">
              <a:defRPr/>
            </a:pPr>
            <a:r>
              <a:rPr lang="en-CA" sz="1800" dirty="0" smtClean="0"/>
              <a:t>pseudo-fictional character representing a user archetype</a:t>
            </a:r>
          </a:p>
          <a:p>
            <a:pPr lvl="1" eaLnBrk="1" hangingPunct="1">
              <a:defRPr/>
            </a:pPr>
            <a:r>
              <a:rPr lang="en-CA" sz="1800" dirty="0" smtClean="0"/>
              <a:t>a composite</a:t>
            </a:r>
          </a:p>
          <a:p>
            <a:pPr lvl="1" eaLnBrk="1" hangingPunct="1">
              <a:defRPr/>
            </a:pPr>
            <a:r>
              <a:rPr lang="en-CA" sz="1800" dirty="0" smtClean="0"/>
              <a:t>concrete descriptive model of intended user</a:t>
            </a:r>
          </a:p>
          <a:p>
            <a:pPr lvl="1" eaLnBrk="1" hangingPunct="1">
              <a:defRPr/>
            </a:pPr>
            <a:r>
              <a:rPr lang="en-CA" sz="1800" dirty="0" smtClean="0"/>
              <a:t>as a set, explores </a:t>
            </a:r>
            <a:r>
              <a:rPr lang="en-CA" sz="1800" dirty="0"/>
              <a:t>ranges of archetypes and behaviours</a:t>
            </a:r>
          </a:p>
          <a:p>
            <a:pPr marL="268287" lvl="1" indent="0" eaLnBrk="1" hangingPunct="1">
              <a:buFontTx/>
              <a:buNone/>
              <a:defRPr/>
            </a:pPr>
            <a:r>
              <a:rPr lang="en-CA" sz="1800" dirty="0"/>
              <a:t/>
            </a:r>
            <a:br>
              <a:rPr lang="en-CA" sz="1800" dirty="0"/>
            </a:br>
            <a:r>
              <a:rPr lang="en-CA" sz="1800" dirty="0" smtClean="0"/>
              <a:t> </a:t>
            </a:r>
            <a:endParaRPr lang="en-CA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Why?</a:t>
            </a:r>
          </a:p>
          <a:p>
            <a:pPr lvl="1" eaLnBrk="1" hangingPunct="1"/>
            <a:r>
              <a:rPr lang="en-CA" sz="1800" smtClean="0"/>
              <a:t>Precise way of thinking about </a:t>
            </a:r>
          </a:p>
          <a:p>
            <a:pPr lvl="2" eaLnBrk="1" hangingPunct="1"/>
            <a:r>
              <a:rPr lang="en-CA" smtClean="0"/>
              <a:t>how users behave</a:t>
            </a:r>
          </a:p>
          <a:p>
            <a:pPr lvl="2" eaLnBrk="1" hangingPunct="1"/>
            <a:r>
              <a:rPr lang="en-CA" smtClean="0"/>
              <a:t>their motivations</a:t>
            </a:r>
          </a:p>
          <a:p>
            <a:pPr lvl="2" eaLnBrk="1" hangingPunct="1"/>
            <a:r>
              <a:rPr lang="en-CA" smtClean="0"/>
              <a:t>how they think</a:t>
            </a:r>
          </a:p>
          <a:p>
            <a:pPr lvl="2" eaLnBrk="1" hangingPunct="1"/>
            <a:r>
              <a:rPr lang="en-CA" smtClean="0"/>
              <a:t>what they wish to accomplish (goals)</a:t>
            </a:r>
          </a:p>
          <a:p>
            <a:pPr lvl="2" eaLnBrk="1" hangingPunct="1"/>
            <a:r>
              <a:rPr lang="en-CA" smtClean="0"/>
              <a:t>why they want to do what they do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Why?</a:t>
            </a:r>
          </a:p>
          <a:p>
            <a:pPr lvl="1" eaLnBrk="1" hangingPunct="1"/>
            <a:r>
              <a:rPr lang="en-CA" sz="1800" smtClean="0"/>
              <a:t>Within the team </a:t>
            </a:r>
          </a:p>
          <a:p>
            <a:pPr lvl="2" eaLnBrk="1" hangingPunct="1"/>
            <a:r>
              <a:rPr lang="en-CA" smtClean="0"/>
              <a:t>provides a shared understanding</a:t>
            </a:r>
          </a:p>
          <a:p>
            <a:pPr lvl="2" eaLnBrk="1" hangingPunct="1"/>
            <a:r>
              <a:rPr lang="en-CA" smtClean="0"/>
              <a:t>engage in empathy of design towards a target user</a:t>
            </a:r>
          </a:p>
          <a:p>
            <a:pPr lvl="2" eaLnBrk="1" hangingPunct="1"/>
            <a:r>
              <a:rPr lang="en-CA" smtClean="0"/>
              <a:t>helps communicate who you are building the product for</a:t>
            </a:r>
          </a:p>
          <a:p>
            <a:pPr lvl="2" eaLnBrk="1" hangingPunct="1"/>
            <a:r>
              <a:rPr lang="en-CA" smtClean="0"/>
              <a:t>helps determines what the product should and shouldn’t do</a:t>
            </a:r>
          </a:p>
          <a:p>
            <a:pPr lvl="2" eaLnBrk="1" hangingPunct="1"/>
            <a:r>
              <a:rPr lang="en-CA" smtClean="0"/>
              <a:t>serves as a stable reference point during the design process</a:t>
            </a:r>
          </a:p>
          <a:p>
            <a:pPr lvl="2" eaLnBrk="1" hangingPunct="1"/>
            <a:r>
              <a:rPr lang="en-CA" smtClean="0"/>
              <a:t>provides focus </a:t>
            </a:r>
          </a:p>
          <a:p>
            <a:pPr lvl="2" eaLnBrk="1" hangingPunct="1"/>
            <a:r>
              <a:rPr lang="en-CA" smtClean="0"/>
              <a:t>a stand-in for actual users</a:t>
            </a:r>
          </a:p>
          <a:p>
            <a:pPr lvl="2" eaLnBrk="1" hangingPunct="1"/>
            <a:r>
              <a:rPr lang="en-CA" smtClean="0"/>
              <a:t>testable via walkthroughs</a:t>
            </a:r>
          </a:p>
          <a:p>
            <a:pPr lvl="2" eaLnBrk="1" hangingPunct="1"/>
            <a:endParaRPr lang="en-CA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defRPr/>
            </a:pPr>
            <a:r>
              <a:rPr lang="en-CA" dirty="0" smtClean="0"/>
              <a:t>Characteristics</a:t>
            </a:r>
            <a:endParaRPr lang="en-CA" dirty="0"/>
          </a:p>
          <a:p>
            <a:pPr lvl="1" eaLnBrk="1" hangingPunct="1">
              <a:defRPr/>
            </a:pPr>
            <a:r>
              <a:rPr lang="en-CA" sz="1800" dirty="0" smtClean="0"/>
              <a:t>based on research</a:t>
            </a:r>
          </a:p>
          <a:p>
            <a:pPr lvl="1" eaLnBrk="1" hangingPunct="1">
              <a:defRPr/>
            </a:pPr>
            <a:r>
              <a:rPr lang="en-CA" sz="1800" dirty="0" smtClean="0"/>
              <a:t>archetypes represented as individual people</a:t>
            </a:r>
          </a:p>
          <a:p>
            <a:pPr lvl="1" eaLnBrk="1" hangingPunct="1">
              <a:defRPr/>
            </a:pPr>
            <a:r>
              <a:rPr lang="en-CA" sz="1800" dirty="0" smtClean="0"/>
              <a:t>not a real person, but a composite archetype</a:t>
            </a:r>
          </a:p>
          <a:p>
            <a:pPr lvl="2" eaLnBrk="1" hangingPunct="1">
              <a:defRPr/>
            </a:pPr>
            <a:r>
              <a:rPr lang="en-CA" dirty="0" smtClean="0"/>
              <a:t>each represents groups of users</a:t>
            </a:r>
          </a:p>
          <a:p>
            <a:pPr marL="268287" lvl="1" indent="0" eaLnBrk="1" hangingPunct="1">
              <a:buFontTx/>
              <a:buNone/>
              <a:defRPr/>
            </a:pPr>
            <a:endParaRPr lang="en-CA" sz="1800" dirty="0" smtClean="0"/>
          </a:p>
          <a:p>
            <a:pPr marL="0" indent="0" eaLnBrk="1" hangingPunct="1">
              <a:defRPr/>
            </a:pPr>
            <a:r>
              <a:rPr lang="en-CA" dirty="0" smtClean="0"/>
              <a:t>As a set</a:t>
            </a:r>
            <a:endParaRPr lang="en-CA" dirty="0"/>
          </a:p>
          <a:p>
            <a:pPr lvl="1" eaLnBrk="1" hangingPunct="1">
              <a:defRPr/>
            </a:pPr>
            <a:r>
              <a:rPr lang="en-CA" sz="1800" dirty="0" smtClean="0"/>
              <a:t>explores ranges of archetypes and behaviours</a:t>
            </a:r>
            <a:endParaRPr lang="en-CA" sz="1800" dirty="0"/>
          </a:p>
          <a:p>
            <a:pPr marL="268287" lvl="1" indent="0" eaLnBrk="1" hangingPunct="1">
              <a:buFontTx/>
              <a:buNone/>
              <a:defRPr/>
            </a:pPr>
            <a:r>
              <a:rPr lang="en-CA" sz="1800" dirty="0"/>
              <a:t/>
            </a:r>
            <a:br>
              <a:rPr lang="en-CA" sz="1800" dirty="0"/>
            </a:br>
            <a:r>
              <a:rPr lang="en-CA" sz="1800" dirty="0"/>
              <a:t/>
            </a:r>
            <a:br>
              <a:rPr lang="en-CA" sz="1800" dirty="0"/>
            </a:br>
            <a:r>
              <a:rPr lang="en-CA" sz="1800" dirty="0" smtClean="0"/>
              <a:t> </a:t>
            </a:r>
            <a:endParaRPr lang="en-CA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8313" y="2133600"/>
            <a:ext cx="4040187" cy="3951288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en-CA" smtClean="0"/>
              <a:t>Basic structure</a:t>
            </a:r>
          </a:p>
          <a:p>
            <a:pPr lvl="1" eaLnBrk="1" hangingPunct="1">
              <a:defRPr/>
            </a:pPr>
            <a:r>
              <a:rPr lang="en-CA" sz="1800" smtClean="0"/>
              <a:t>specific narrative</a:t>
            </a:r>
          </a:p>
          <a:p>
            <a:pPr lvl="1" eaLnBrk="1" hangingPunct="1">
              <a:defRPr/>
            </a:pPr>
            <a:r>
              <a:rPr lang="en-CA" sz="1800" smtClean="0"/>
              <a:t>describes a specific usage pattern</a:t>
            </a:r>
          </a:p>
          <a:p>
            <a:pPr lvl="1" eaLnBrk="1" hangingPunct="1">
              <a:defRPr/>
            </a:pPr>
            <a:r>
              <a:rPr lang="en-CA" sz="1800" smtClean="0"/>
              <a:t>embodied in a specific fictional user</a:t>
            </a:r>
          </a:p>
          <a:p>
            <a:pPr lvl="1" eaLnBrk="1" hangingPunct="1">
              <a:defRPr/>
            </a:pPr>
            <a:r>
              <a:rPr lang="en-CA" sz="1800" smtClean="0"/>
              <a:t>by means of text and images</a:t>
            </a:r>
          </a:p>
          <a:p>
            <a:pPr lvl="1" eaLnBrk="1" hangingPunct="1">
              <a:defRPr/>
            </a:pPr>
            <a:r>
              <a:rPr lang="en-CA" sz="1800" smtClean="0"/>
              <a:t>and based on data</a:t>
            </a:r>
          </a:p>
          <a:p>
            <a:pPr marL="268287" lvl="1" indent="0" eaLnBrk="1" hangingPunct="1">
              <a:buFontTx/>
              <a:buNone/>
              <a:defRPr/>
            </a:pPr>
            <a:endParaRPr lang="en-CA" sz="1800" smtClean="0"/>
          </a:p>
          <a:p>
            <a:pPr marL="268287" lvl="1" indent="0" eaLnBrk="1" hangingPunct="1">
              <a:buFontTx/>
              <a:buNone/>
              <a:defRPr/>
            </a:pPr>
            <a:endParaRPr lang="en-CA" sz="1800" smtClean="0"/>
          </a:p>
          <a:p>
            <a:pPr marL="268287" lvl="1" indent="0" eaLnBrk="1" hangingPunct="1">
              <a:buFontTx/>
              <a:buNone/>
              <a:defRPr/>
            </a:pP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  <a:endParaRPr lang="en-CA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74612" indent="0" eaLnBrk="1" hangingPunct="1">
              <a:defRPr/>
            </a:pPr>
            <a:r>
              <a:rPr lang="en-CA" sz="2200" smtClean="0"/>
              <a:t>Includes</a:t>
            </a:r>
          </a:p>
          <a:p>
            <a:pPr lvl="1" eaLnBrk="1" hangingPunct="1">
              <a:defRPr/>
            </a:pPr>
            <a:r>
              <a:rPr lang="en-CA" sz="1800" smtClean="0"/>
              <a:t>name	</a:t>
            </a:r>
          </a:p>
          <a:p>
            <a:pPr lvl="1" eaLnBrk="1" hangingPunct="1">
              <a:defRPr/>
            </a:pPr>
            <a:r>
              <a:rPr lang="en-CA" sz="1800" smtClean="0"/>
              <a:t>photo</a:t>
            </a:r>
          </a:p>
          <a:p>
            <a:pPr lvl="1" eaLnBrk="1" hangingPunct="1">
              <a:defRPr/>
            </a:pPr>
            <a:r>
              <a:rPr lang="en-CA" sz="1800" smtClean="0"/>
              <a:t>goals</a:t>
            </a:r>
          </a:p>
          <a:p>
            <a:pPr marL="268287" lvl="1" indent="0" eaLnBrk="1" hangingPunct="1">
              <a:buFontTx/>
              <a:buNone/>
              <a:defRPr/>
            </a:pPr>
            <a:endParaRPr lang="en-CA" sz="1800" smtClean="0"/>
          </a:p>
          <a:p>
            <a:pPr marL="0" indent="0" eaLnBrk="1" hangingPunct="1">
              <a:defRPr/>
            </a:pPr>
            <a:r>
              <a:rPr lang="en-CA" sz="2200" smtClean="0"/>
              <a:t>and a mix of</a:t>
            </a:r>
          </a:p>
          <a:p>
            <a:pPr lvl="1" eaLnBrk="1" hangingPunct="1">
              <a:defRPr/>
            </a:pPr>
            <a:r>
              <a:rPr lang="en-CA" sz="1800" smtClean="0"/>
              <a:t>key characteristics</a:t>
            </a:r>
          </a:p>
          <a:p>
            <a:pPr lvl="1" eaLnBrk="1" hangingPunct="1">
              <a:defRPr/>
            </a:pPr>
            <a:r>
              <a:rPr lang="en-CA" sz="1800" smtClean="0"/>
              <a:t>motivations</a:t>
            </a:r>
          </a:p>
          <a:p>
            <a:pPr lvl="1" eaLnBrk="1" hangingPunct="1">
              <a:defRPr/>
            </a:pPr>
            <a:r>
              <a:rPr lang="en-CA" sz="1800" smtClean="0"/>
              <a:t>context</a:t>
            </a:r>
          </a:p>
          <a:p>
            <a:pPr lvl="1" eaLnBrk="1" hangingPunct="1">
              <a:defRPr/>
            </a:pPr>
            <a:r>
              <a:rPr lang="en-CA" sz="1800" smtClean="0"/>
              <a:t>activities</a:t>
            </a:r>
          </a:p>
          <a:p>
            <a:pPr lvl="1" eaLnBrk="1" hangingPunct="1">
              <a:defRPr/>
            </a:pPr>
            <a:r>
              <a:rPr lang="en-CA" sz="1800" smtClean="0"/>
              <a:t>narrative story</a:t>
            </a:r>
          </a:p>
          <a:p>
            <a:pPr lvl="1" eaLnBrk="1" hangingPunct="1">
              <a:defRPr/>
            </a:pPr>
            <a:r>
              <a:rPr lang="en-CA" sz="1800" smtClean="0"/>
              <a:t>representative quotes</a:t>
            </a:r>
          </a:p>
          <a:p>
            <a:pPr lvl="1" eaLnBrk="1" hangingPunct="1">
              <a:defRPr/>
            </a:pPr>
            <a:r>
              <a:rPr lang="en-CA" sz="1800" smtClean="0"/>
              <a:t>pain points…</a:t>
            </a:r>
          </a:p>
          <a:p>
            <a:pPr marL="0" indent="0" eaLnBrk="1" hangingPunct="1">
              <a:defRPr/>
            </a:pP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Example 1 (by Robert Barlow-Busch)</a:t>
            </a:r>
            <a:endParaRPr lang="en-US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z="1600" b="1" smtClean="0"/>
              <a:t>From:</a:t>
            </a:r>
            <a:endParaRPr lang="en-US" sz="1600" b="1" smtClean="0"/>
          </a:p>
          <a:p>
            <a:pPr marL="0" indent="0" eaLnBrk="1" hangingPunct="1"/>
            <a:r>
              <a:rPr lang="en-US" sz="1600" smtClean="0"/>
              <a:t>http://chopsticker.com/2007/06/08/download-an-example-persona-used-in-the-design-of-a-web-application/</a:t>
            </a:r>
          </a:p>
          <a:p>
            <a:pPr marL="0" indent="0" eaLnBrk="1" hangingPunct="1"/>
            <a:endParaRPr lang="en-CA" sz="1600" smtClean="0"/>
          </a:p>
          <a:p>
            <a:pPr marL="0" indent="0" eaLnBrk="1" hangingPunct="1"/>
            <a:r>
              <a:rPr lang="en-US" sz="1800" smtClean="0"/>
              <a:t>ClickDox had an idea that people would be willing to pay for a </a:t>
            </a:r>
          </a:p>
          <a:p>
            <a:pPr marL="0" indent="0" eaLnBrk="1" hangingPunct="1"/>
            <a:endParaRPr lang="en-US" sz="1800" smtClean="0"/>
          </a:p>
          <a:p>
            <a:pPr marL="0" indent="0" eaLnBrk="1" hangingPunct="1"/>
            <a:r>
              <a:rPr lang="en-US" sz="1800" b="1" smtClean="0"/>
              <a:t>	web application </a:t>
            </a:r>
            <a:r>
              <a:rPr lang="en-US" sz="1800" smtClean="0"/>
              <a:t>that lets them </a:t>
            </a:r>
          </a:p>
          <a:p>
            <a:pPr marL="0" indent="0" eaLnBrk="1" hangingPunct="1"/>
            <a:r>
              <a:rPr lang="en-US" sz="1800" b="1" smtClean="0"/>
              <a:t>	send and receive confidential documents online</a:t>
            </a:r>
          </a:p>
          <a:p>
            <a:pPr marL="0" indent="0" eaLnBrk="1" hangingPunct="1"/>
            <a:endParaRPr lang="en-US" sz="1800" smtClean="0"/>
          </a:p>
          <a:p>
            <a:pPr marL="0" indent="0" eaLnBrk="1" hangingPunct="1"/>
            <a:r>
              <a:rPr lang="en-US" sz="1800" smtClean="0"/>
              <a:t>as opposed to sending them by courier (too slow and expensive) or as email attachments (too insecure).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Example 1 (by Robert Barlow-Busch)</a:t>
            </a:r>
            <a:endParaRPr lang="en-US" smtClean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US" smtClean="0"/>
              <a:t>Data Collection: User interviews</a:t>
            </a:r>
          </a:p>
          <a:p>
            <a:pPr marL="0" indent="0" eaLnBrk="1" hangingPunct="1"/>
            <a:endParaRPr lang="en-US" sz="1800" smtClean="0"/>
          </a:p>
          <a:p>
            <a:pPr marL="0" indent="0" eaLnBrk="1" hangingPunct="1">
              <a:buFont typeface="Verdana" pitchFamily="34" charset="0"/>
              <a:buAutoNum type="arabicPeriod"/>
            </a:pPr>
            <a:r>
              <a:rPr lang="en-US" sz="1800" smtClean="0"/>
              <a:t>What are people’s overall job goals? </a:t>
            </a:r>
          </a:p>
          <a:p>
            <a:pPr marL="730250" lvl="2" indent="0" eaLnBrk="1" hangingPunct="1">
              <a:buFontTx/>
              <a:buNone/>
            </a:pPr>
            <a:r>
              <a:rPr lang="en-US" sz="1400" smtClean="0"/>
              <a:t>By understanding what fundamentally motivates people in their jobs, we can design ClickDox’s web application so people feel it contributes to them achieving something important.</a:t>
            </a:r>
            <a:br>
              <a:rPr lang="en-US" sz="1400" smtClean="0"/>
            </a:br>
            <a:endParaRPr lang="en-US" sz="1400" smtClean="0"/>
          </a:p>
          <a:p>
            <a:pPr marL="0" indent="0" eaLnBrk="1" hangingPunct="1"/>
            <a:r>
              <a:rPr lang="en-US" sz="1800" smtClean="0"/>
              <a:t>2. What’s the context in which they’d use ClickDox? </a:t>
            </a:r>
          </a:p>
          <a:p>
            <a:pPr marL="730250" lvl="2" indent="0" eaLnBrk="1" hangingPunct="1">
              <a:buFontTx/>
              <a:buNone/>
            </a:pPr>
            <a:r>
              <a:rPr lang="en-US" sz="1400" smtClean="0"/>
              <a:t>By understanding the many factors that influence people on the job, we can design ClickDox so it feels like it was made just for them.</a:t>
            </a:r>
            <a:br>
              <a:rPr lang="en-US" sz="1400" smtClean="0"/>
            </a:br>
            <a:endParaRPr lang="en-US" sz="1400" smtClean="0"/>
          </a:p>
          <a:p>
            <a:pPr marL="0" indent="0" eaLnBrk="1" hangingPunct="1"/>
            <a:r>
              <a:rPr lang="en-US" sz="1800" smtClean="0"/>
              <a:t>3. What are their current behaviors around document exchange? </a:t>
            </a:r>
          </a:p>
          <a:p>
            <a:pPr marL="730250" lvl="2" indent="0" eaLnBrk="1" hangingPunct="1">
              <a:buFontTx/>
              <a:buNone/>
            </a:pPr>
            <a:r>
              <a:rPr lang="en-US" sz="1400" smtClean="0"/>
              <a:t>By understanding how people get things done today, we can design ClickDox to help them do it better.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Example 1 (by Robert Barlow-Busch)</a:t>
            </a:r>
            <a:endParaRPr lang="en-US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US" smtClean="0"/>
              <a:t>Main Discoveries</a:t>
            </a:r>
          </a:p>
          <a:p>
            <a:pPr marL="0" indent="0" eaLnBrk="1" hangingPunct="1"/>
            <a:endParaRPr lang="en-US" sz="1800" smtClean="0"/>
          </a:p>
          <a:p>
            <a:pPr marL="0" indent="0" eaLnBrk="1" hangingPunct="1">
              <a:buFont typeface="Verdana" pitchFamily="34" charset="0"/>
              <a:buAutoNum type="arabicPeriod"/>
            </a:pPr>
            <a:r>
              <a:rPr lang="en-US" sz="1800" smtClean="0"/>
              <a:t>Security was not as important as had been thought </a:t>
            </a:r>
            <a:r>
              <a:rPr lang="en-US" sz="1400" smtClean="0"/>
              <a:t/>
            </a:r>
            <a:br>
              <a:rPr lang="en-US" sz="1400" smtClean="0"/>
            </a:br>
            <a:endParaRPr lang="en-US" sz="1400" smtClean="0"/>
          </a:p>
          <a:p>
            <a:pPr marL="0" indent="0" eaLnBrk="1" hangingPunct="1"/>
            <a:r>
              <a:rPr lang="en-US" sz="1800" smtClean="0"/>
              <a:t>2. People’s email client was a central tool in their jobs.</a:t>
            </a:r>
          </a:p>
          <a:p>
            <a:pPr marL="0" indent="0" eaLnBrk="1" hangingPunct="1"/>
            <a:endParaRPr lang="en-US" sz="1800" smtClean="0"/>
          </a:p>
          <a:p>
            <a:pPr marL="0" indent="0" eaLnBrk="1" hangingPunct="1"/>
            <a:r>
              <a:rPr lang="en-US" sz="1800" smtClean="0"/>
              <a:t>3. All struggled with large files that exceeded the mailer’s size limit</a:t>
            </a:r>
          </a:p>
          <a:p>
            <a:pPr marL="0" indent="0" eaLnBrk="1" hangingPunct="1"/>
            <a:endParaRPr lang="en-CA" sz="1800" smtClean="0"/>
          </a:p>
          <a:p>
            <a:pPr marL="0" indent="0" eaLnBrk="1" hangingPunct="1"/>
            <a:r>
              <a:rPr lang="en-US" smtClean="0"/>
              <a:t>Result</a:t>
            </a:r>
          </a:p>
          <a:p>
            <a:pPr marL="0" indent="0" eaLnBrk="1" hangingPunct="1"/>
            <a:r>
              <a:rPr lang="en-CA" sz="1800" smtClean="0"/>
              <a:t>Original strategy stressed security.</a:t>
            </a:r>
          </a:p>
          <a:p>
            <a:pPr marL="0" indent="0" eaLnBrk="1" hangingPunct="1"/>
            <a:r>
              <a:rPr lang="en-CA" sz="1800" smtClean="0"/>
              <a:t>New result stressed ease of sending large files</a:t>
            </a:r>
            <a:endParaRPr lang="en-US" sz="14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chopsticker.files.wordpress.com/2007/09/personasample2-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5"/>
          <a:stretch>
            <a:fillRect/>
          </a:stretch>
        </p:blipFill>
        <p:spPr bwMode="auto">
          <a:xfrm>
            <a:off x="1979613" y="-3175"/>
            <a:ext cx="5545137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3" descr="http://www.google.com/url?source=imglanding&amp;ct=img&amp;q=http://3stepsbeyond.co.uk/wp-content/uploads/2011/07/personas_what_are_they.jpg&amp;sa=X&amp;ei=foN5UJfrLYr7igK9y4CgAw&amp;ved=0CAkQ8wc&amp;usg=AFQjCNEvkCWNgQEpWUGqxMi4DhbshIyq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9" r="15318" b="22552"/>
          <a:stretch>
            <a:fillRect/>
          </a:stretch>
        </p:blipFill>
        <p:spPr bwMode="auto">
          <a:xfrm>
            <a:off x="900113" y="1314450"/>
            <a:ext cx="107315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765675" y="13700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813175" y="19161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6302375" y="2462213"/>
            <a:ext cx="2984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3600" b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1763713" y="1557338"/>
            <a:ext cx="7129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CA" sz="3200">
                <a:solidFill>
                  <a:srgbClr val="000000"/>
                </a:solidFill>
                <a:latin typeface="Verdana" pitchFamily="34" charset="0"/>
              </a:rPr>
              <a:t>But who, exactly, is this user?</a:t>
            </a:r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6505575" y="35544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3813175" y="41005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5" name="Rectangle 11"/>
          <p:cNvSpPr>
            <a:spLocks noChangeArrowheads="1"/>
          </p:cNvSpPr>
          <p:nvPr/>
        </p:nvSpPr>
        <p:spPr bwMode="auto">
          <a:xfrm>
            <a:off x="3813175" y="4646613"/>
            <a:ext cx="1841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/>
            <a:endParaRPr lang="en-US" sz="36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6" name="TextBox 12"/>
          <p:cNvSpPr txBox="1">
            <a:spLocks noChangeArrowheads="1"/>
          </p:cNvSpPr>
          <p:nvPr/>
        </p:nvSpPr>
        <p:spPr bwMode="auto">
          <a:xfrm>
            <a:off x="782638" y="6611938"/>
            <a:ext cx="52292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CA" sz="800">
                <a:solidFill>
                  <a:srgbClr val="969696"/>
                </a:solidFill>
                <a:latin typeface="Verdana" pitchFamily="34" charset="0"/>
              </a:rPr>
              <a:t>Image from </a:t>
            </a:r>
            <a:r>
              <a:rPr lang="en-US" sz="800">
                <a:hlinkClick r:id="rId4"/>
              </a:rPr>
              <a:t>http://3stepsbeyond.co.uk/2011/07/web-personas-this-is-what-weve-done/</a:t>
            </a:r>
            <a:r>
              <a:rPr lang="en-CA" sz="800">
                <a:solidFill>
                  <a:srgbClr val="969696"/>
                </a:solidFill>
                <a:latin typeface="Verdana" pitchFamily="34" charset="0"/>
              </a:rPr>
              <a:t> </a:t>
            </a:r>
          </a:p>
        </p:txBody>
      </p:sp>
      <p:pic>
        <p:nvPicPr>
          <p:cNvPr id="9227" name="Picture 13" descr="http://www.google.com/url?source=imglanding&amp;ct=img&amp;q=http://3stepsbeyond.co.uk/wp-content/uploads/2011/07/personas_what_are_they.jpg&amp;sa=X&amp;ei=foN5UJfrLYr7igK9y4CgAw&amp;ved=0CAkQ8wc&amp;usg=AFQjCNEvkCWNgQEpWUGqxMi4DhbshIyq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8" r="40005" b="10399"/>
          <a:stretch>
            <a:fillRect/>
          </a:stretch>
        </p:blipFill>
        <p:spPr bwMode="auto">
          <a:xfrm>
            <a:off x="3251200" y="3287713"/>
            <a:ext cx="957263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3" descr="http://www.google.com/url?source=imglanding&amp;ct=img&amp;q=http://3stepsbeyond.co.uk/wp-content/uploads/2011/07/personas_what_are_they.jpg&amp;sa=X&amp;ei=foN5UJfrLYr7igK9y4CgAw&amp;ved=0CAkQ8wc&amp;usg=AFQjCNEvkCWNgQEpWUGqxMi4DhbshIyq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31" b="36742"/>
          <a:stretch>
            <a:fillRect/>
          </a:stretch>
        </p:blipFill>
        <p:spPr bwMode="auto">
          <a:xfrm>
            <a:off x="5464175" y="2108200"/>
            <a:ext cx="930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chopsticker.files.wordpress.com/2007/11/personasample2-p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08"/>
          <a:stretch>
            <a:fillRect/>
          </a:stretch>
        </p:blipFill>
        <p:spPr bwMode="auto">
          <a:xfrm>
            <a:off x="1835150" y="26988"/>
            <a:ext cx="6192838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benmelbourne.files.wordpress.com/2011/05/persona-templ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15888"/>
            <a:ext cx="8669337" cy="650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107950" y="6273800"/>
            <a:ext cx="77041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  <a:ea typeface="Calibri" pitchFamily="34" charset="0"/>
                <a:cs typeface="Calibri" pitchFamily="34" charset="0"/>
              </a:rPr>
              <a:t>A Persona Template by Ben Melbourne </a:t>
            </a:r>
            <a:r>
              <a:rPr lang="en-US" sz="1400" b="0">
                <a:latin typeface="Calibri" pitchFamily="34" charset="0"/>
                <a:ea typeface="Calibri" pitchFamily="34" charset="0"/>
                <a:cs typeface="Calibri" pitchFamily="34" charset="0"/>
              </a:rPr>
              <a:t>from http://asinthecity.com/2011/05/13/explaining-personas-used-in-ux-design-%E2%80%93-part-2</a:t>
            </a:r>
            <a:r>
              <a:rPr lang="en-US" sz="1600" b="0">
                <a:latin typeface="Calibri" pitchFamily="34" charset="0"/>
                <a:ea typeface="Calibri" pitchFamily="34" charset="0"/>
                <a:cs typeface="Calibri" pitchFamily="34" charset="0"/>
              </a:rPr>
              <a:t>/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benmelbourne.files.wordpress.com/2011/05/persona-example-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0"/>
            <a:ext cx="5530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241300" y="260350"/>
            <a:ext cx="33988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Handset upgrades</a:t>
            </a:r>
          </a:p>
          <a:p>
            <a:r>
              <a:rPr lang="en-US" sz="1600" i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Persona Examples by Ben Melbourne</a:t>
            </a:r>
          </a:p>
          <a:p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http://asinthecity.com/2011/05/13/explaining-personas-used-in-ux-design-%E2%80%93-part-2/</a:t>
            </a:r>
            <a:endParaRPr lang="en-US" sz="1200" b="0" i="1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n-US" sz="1600" b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benmelbourne.files.wordpress.com/2011/05/persona-example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0"/>
            <a:ext cx="5503862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241300" y="260350"/>
            <a:ext cx="33988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Handset upgrades</a:t>
            </a:r>
          </a:p>
          <a:p>
            <a:r>
              <a:rPr lang="en-US" sz="1600" i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Persona Examples by Ben Melbourne</a:t>
            </a:r>
          </a:p>
          <a:p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http://asinthecity.com/2011/05/13/explaining-personas-used-in-ux-design-%E2%80%93-part-2/</a:t>
            </a:r>
            <a:endParaRPr lang="en-US" sz="1200" b="0" i="1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n-US" sz="1600" b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You now know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defRPr/>
            </a:pPr>
            <a:r>
              <a:rPr lang="en-CA" sz="2000" dirty="0" smtClean="0"/>
              <a:t>1. The Elastic User is problematic</a:t>
            </a:r>
            <a:br>
              <a:rPr lang="en-CA" sz="2000" dirty="0" smtClean="0"/>
            </a:br>
            <a:endParaRPr lang="en-CA" sz="2000" dirty="0" smtClean="0"/>
          </a:p>
          <a:p>
            <a:pPr marL="0" indent="0" eaLnBrk="1" hangingPunct="1">
              <a:defRPr/>
            </a:pPr>
            <a:r>
              <a:rPr lang="en-CA" sz="2000" dirty="0" smtClean="0"/>
              <a:t>2. Good Design requires Making the User Real </a:t>
            </a:r>
            <a:r>
              <a:rPr lang="en-CA" sz="1600" dirty="0" smtClean="0"/>
              <a:t/>
            </a:r>
            <a:br>
              <a:rPr lang="en-CA" sz="1600" dirty="0" smtClean="0"/>
            </a:br>
            <a:endParaRPr lang="en-CA" sz="1600" dirty="0" smtClean="0"/>
          </a:p>
          <a:p>
            <a:pPr marL="0" indent="0" eaLnBrk="1" hangingPunct="1">
              <a:defRPr/>
            </a:pPr>
            <a:r>
              <a:rPr lang="en-CA" sz="2000" dirty="0" smtClean="0"/>
              <a:t>3. Personas define ‘real’ Archetype Users </a:t>
            </a:r>
            <a:r>
              <a:rPr lang="en-CA" sz="1600" dirty="0" smtClean="0"/>
              <a:t/>
            </a:r>
            <a:br>
              <a:rPr lang="en-CA" sz="1600" dirty="0" smtClean="0"/>
            </a:br>
            <a:endParaRPr lang="en-CA" sz="1600" dirty="0" smtClean="0"/>
          </a:p>
          <a:p>
            <a:pPr marL="0" indent="0" eaLnBrk="1" hangingPunct="1">
              <a:defRPr/>
            </a:pPr>
            <a:r>
              <a:rPr lang="en-CA" sz="2000" dirty="0" smtClean="0"/>
              <a:t>4. Personas</a:t>
            </a:r>
          </a:p>
          <a:p>
            <a:pPr lvl="1" eaLnBrk="1" hangingPunct="1">
              <a:defRPr/>
            </a:pPr>
            <a:r>
              <a:rPr lang="en-CA" sz="1600" dirty="0" smtClean="0"/>
              <a:t>use the design funnel to develop ideas with</a:t>
            </a:r>
            <a:endParaRPr lang="en-CA" sz="1600" dirty="0"/>
          </a:p>
          <a:p>
            <a:pPr marL="268287" lvl="1" indent="0" eaLnBrk="1" hangingPunct="1">
              <a:buFontTx/>
              <a:buNone/>
              <a:defRPr/>
            </a:pPr>
            <a:r>
              <a:rPr lang="en-CA" sz="1600" dirty="0" smtClean="0"/>
              <a:t>    the best ones considered for green/red light appraisal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Sources and Further References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z="2000" b="1" smtClean="0"/>
              <a:t>The Inmates are Running the Asylum. </a:t>
            </a:r>
            <a:r>
              <a:rPr lang="en-CA" sz="1400" smtClean="0"/>
              <a:t>Alan Cooper. </a:t>
            </a:r>
            <a:br>
              <a:rPr lang="en-CA" sz="1400" smtClean="0"/>
            </a:br>
            <a:r>
              <a:rPr lang="en-CA" sz="1400" smtClean="0"/>
              <a:t>Sams, 1999 (Chapter 9)</a:t>
            </a:r>
          </a:p>
          <a:p>
            <a:pPr marL="0" indent="0" eaLnBrk="1" hangingPunct="1"/>
            <a:endParaRPr lang="en-CA" sz="2000" b="1" smtClean="0"/>
          </a:p>
          <a:p>
            <a:pPr marL="0" indent="0" eaLnBrk="1" hangingPunct="1"/>
            <a:r>
              <a:rPr lang="en-CA" sz="2000" b="1" smtClean="0"/>
              <a:t>About Face 3. </a:t>
            </a:r>
            <a:r>
              <a:rPr lang="en-CA" sz="1400" smtClean="0"/>
              <a:t>Alan Cooper, Robert Reimann &amp; David Cronin. </a:t>
            </a:r>
            <a:br>
              <a:rPr lang="en-CA" sz="1400" smtClean="0"/>
            </a:br>
            <a:r>
              <a:rPr lang="en-CA" sz="1400" smtClean="0"/>
              <a:t>Wiley Publishing, 2007 (Chapters 4 &amp; 5)</a:t>
            </a:r>
          </a:p>
          <a:p>
            <a:pPr marL="0" indent="0" eaLnBrk="1" hangingPunct="1"/>
            <a:endParaRPr lang="en-CA" sz="2000" smtClean="0"/>
          </a:p>
          <a:p>
            <a:pPr marL="0" indent="0" eaLnBrk="1" hangingPunct="1"/>
            <a:r>
              <a:rPr lang="en-CA" sz="2000" b="1" smtClean="0"/>
              <a:t>The Persona Lifecycle. </a:t>
            </a:r>
            <a:r>
              <a:rPr lang="en-CA" sz="1400" smtClean="0"/>
              <a:t>John Pruitt and Tamara Adlin. </a:t>
            </a:r>
            <a:br>
              <a:rPr lang="en-CA" sz="1400" smtClean="0"/>
            </a:br>
            <a:r>
              <a:rPr lang="en-CA" sz="1400" smtClean="0"/>
              <a:t>Morgan Kaufmann (Elsevier), 2006</a:t>
            </a:r>
          </a:p>
          <a:p>
            <a:pPr marL="0" indent="0" eaLnBrk="1" hangingPunct="1"/>
            <a:r>
              <a:rPr lang="en-CA" sz="1600" smtClean="0"/>
              <a:t/>
            </a:r>
            <a:br>
              <a:rPr lang="en-CA" sz="1600" smtClean="0"/>
            </a:br>
            <a:r>
              <a:rPr lang="en-CA" sz="2000" b="1" smtClean="0"/>
              <a:t>Using Personas. </a:t>
            </a:r>
            <a:r>
              <a:rPr lang="en-CA" sz="1400" smtClean="0"/>
              <a:t>Slide deck by Andrea Resmini: </a:t>
            </a:r>
          </a:p>
          <a:p>
            <a:pPr marL="0" indent="0" eaLnBrk="1" hangingPunct="1"/>
            <a:r>
              <a:rPr lang="en-US" sz="1400" smtClean="0"/>
              <a:t>http://www.slideshare.net/resmini/personas-5431493?from=share_email</a:t>
            </a:r>
            <a:endParaRPr lang="en-CA" sz="1600" smtClean="0"/>
          </a:p>
          <a:p>
            <a:pPr marL="0" indent="0" eaLnBrk="1" hangingPunct="1"/>
            <a:endParaRPr lang="en-CA" sz="160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defRPr/>
            </a:pPr>
            <a:r>
              <a:rPr lang="en-CA" sz="1000" b="1" dirty="0"/>
              <a:t>You are free:</a:t>
            </a:r>
          </a:p>
          <a:p>
            <a:pPr lvl="1" eaLnBrk="1" hangingPunct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 eaLnBrk="1" hangingPunct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 eaLnBrk="1" hangingPunct="1">
              <a:defRPr/>
            </a:pPr>
            <a:endParaRPr lang="en-CA" sz="1000" b="1" dirty="0" smtClean="0"/>
          </a:p>
          <a:p>
            <a:pPr marL="0" indent="0" eaLnBrk="1" hangingPunct="1"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 marL="0" indent="0" eaLnBrk="1" hangingPunct="1"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 eaLnBrk="1" hangingPunct="1">
              <a:buFontTx/>
              <a:buNone/>
              <a:defRPr/>
            </a:pPr>
            <a:r>
              <a:rPr lang="en-CA" sz="1000" dirty="0" smtClean="0"/>
              <a:t>“Lecture materials by Saul Greenberg, University of Calgary, AB, Canada. http</a:t>
            </a:r>
            <a:r>
              <a:rPr lang="en-CA" sz="1000" dirty="0"/>
              <a:t>://saul.cpsc.ucalgary.ca/</a:t>
            </a:r>
            <a:r>
              <a:rPr lang="en-CA" sz="1000" dirty="0" err="1"/>
              <a:t>saul</a:t>
            </a:r>
            <a:r>
              <a:rPr lang="en-CA" sz="1000" dirty="0"/>
              <a:t>/</a:t>
            </a:r>
            <a:r>
              <a:rPr lang="en-CA" sz="1000" dirty="0" err="1"/>
              <a:t>pmwiki.php</a:t>
            </a:r>
            <a:r>
              <a:rPr lang="en-CA" sz="1000" dirty="0"/>
              <a:t>/</a:t>
            </a:r>
            <a:r>
              <a:rPr lang="en-CA" sz="1000" dirty="0" err="1"/>
              <a:t>HCIResources</a:t>
            </a:r>
            <a:r>
              <a:rPr lang="en-CA" sz="1000" dirty="0"/>
              <a:t>/</a:t>
            </a:r>
            <a:r>
              <a:rPr lang="en-CA" sz="1000" dirty="0" err="1"/>
              <a:t>HCILectures</a:t>
            </a:r>
            <a:r>
              <a:rPr lang="en-CA" sz="1000" dirty="0"/>
              <a:t>”</a:t>
            </a:r>
          </a:p>
          <a:p>
            <a:pPr marL="0" indent="0" eaLnBrk="1" hangingPunct="1"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 marL="0" indent="0" eaLnBrk="1" hangingPunct="1"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 eaLnBrk="1" hangingPunct="1">
              <a:defRPr/>
            </a:pPr>
            <a:endParaRPr lang="en-CA" sz="1000" b="1" dirty="0" smtClean="0"/>
          </a:p>
          <a:p>
            <a:pPr marL="0" indent="0" eaLnBrk="1" hangingPunct="1"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 marL="0" indent="0" eaLnBrk="1" hangingPunct="1"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 marL="0" indent="0" eaLnBrk="1" hangingPunct="1"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 marL="0" indent="0" eaLnBrk="1" hangingPunct="1"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 marL="0" indent="0" eaLnBrk="1" hangingPunct="1"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 eaLnBrk="1" hangingPunct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 eaLnBrk="1" hangingPunct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 eaLnBrk="1" hangingPunct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 eaLnBrk="1" hangingPunct="1"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43012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13100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2635250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527425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Elastic User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Can mean everyone and thus no one</a:t>
            </a:r>
          </a:p>
          <a:p>
            <a:pPr lvl="1" eaLnBrk="1" hangingPunct="1"/>
            <a:r>
              <a:rPr lang="en-CA" smtClean="0"/>
              <a:t>vague audience means unfocussed design</a:t>
            </a:r>
          </a:p>
          <a:p>
            <a:pPr lvl="1" eaLnBrk="1" hangingPunct="1"/>
            <a:r>
              <a:rPr lang="en-CA" smtClean="0"/>
              <a:t>design defines user after the fact </a:t>
            </a:r>
          </a:p>
          <a:p>
            <a:pPr lvl="1" eaLnBrk="1" hangingPunct="1"/>
            <a:r>
              <a:rPr lang="en-CA" sz="1800" smtClean="0"/>
              <a:t>lack of specifics means its easy to rationalize any design </a:t>
            </a:r>
            <a:br>
              <a:rPr lang="en-CA" sz="1800" smtClean="0"/>
            </a:br>
            <a:endParaRPr lang="en-CA" sz="1800" smtClean="0"/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716338"/>
            <a:ext cx="41052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19250" y="6524625"/>
            <a:ext cx="3384550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image from p.127, The Inmates are Running the Asylum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Elastic User </a:t>
            </a:r>
            <a:r>
              <a:rPr lang="en-US" sz="2400" smtClean="0"/>
              <a:t>(defined after the fact)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An expert who wants plentiful renaming options</a:t>
            </a:r>
            <a:r>
              <a:rPr lang="en-CA" sz="1800" smtClean="0"/>
              <a:t/>
            </a:r>
            <a:br>
              <a:rPr lang="en-CA" sz="1800" smtClean="0"/>
            </a:br>
            <a:endParaRPr lang="en-CA" sz="1800" smtClean="0"/>
          </a:p>
        </p:txBody>
      </p:sp>
      <p:pic>
        <p:nvPicPr>
          <p:cNvPr id="11268" name="Picture 6" descr="http://www.google.com/url?source=imglanding&amp;ct=img&amp;q=http://ideadayblog.ideaday.netdna-cdn.com/max/wp-content/uploads/2010/11/bad-userinterface.jpg&amp;sa=X&amp;ei=AYh5UNnhO4znigK2i4HwDw&amp;ved=0CAkQ8wc&amp;usg=AFQjCNHPnEE2MuoLM4-y8qC17RunIud8K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133600"/>
            <a:ext cx="6634163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24075" y="6611938"/>
            <a:ext cx="4968875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image from http://blog.ideaday.de/max/2010/11/example-for-a-bad-user-interface/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Elastic User </a:t>
            </a:r>
            <a:r>
              <a:rPr lang="en-US" sz="2400" smtClean="0"/>
              <a:t>(self-referential)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The user is me (even if he or she isn’t)</a:t>
            </a:r>
            <a:r>
              <a:rPr lang="en-CA" sz="1800" smtClean="0"/>
              <a:t/>
            </a:r>
            <a:br>
              <a:rPr lang="en-CA" sz="1800" smtClean="0"/>
            </a:br>
            <a:endParaRPr lang="en-CA" sz="1800" smtClean="0"/>
          </a:p>
        </p:txBody>
      </p:sp>
      <p:sp>
        <p:nvSpPr>
          <p:cNvPr id="2" name="Rectangle 1"/>
          <p:cNvSpPr/>
          <p:nvPr/>
        </p:nvSpPr>
        <p:spPr>
          <a:xfrm>
            <a:off x="0" y="6567488"/>
            <a:ext cx="4968875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image from http://blog.ideaday.de/max/2010/11/example-for-a-bad-user-interface/</a:t>
            </a:r>
          </a:p>
        </p:txBody>
      </p:sp>
      <p:pic>
        <p:nvPicPr>
          <p:cNvPr id="12293" name="Picture 10" descr="C:\Users\saul\AppData\Local\Microsoft\Windows\Temporary Internet Files\Content.IE5\6C08M135\MP90040351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205038"/>
            <a:ext cx="5270500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Elastic User </a:t>
            </a:r>
            <a:r>
              <a:rPr lang="en-US" sz="2400" smtClean="0"/>
              <a:t>(self-referential)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mtClean="0"/>
              <a:t>The user is me (even if he or she isn’t)</a:t>
            </a:r>
            <a:r>
              <a:rPr lang="en-CA" sz="1800" smtClean="0"/>
              <a:t/>
            </a:r>
            <a:br>
              <a:rPr lang="en-CA" sz="1800" smtClean="0"/>
            </a:br>
            <a:endParaRPr lang="en-CA" sz="1800" smtClean="0"/>
          </a:p>
        </p:txBody>
      </p:sp>
      <p:sp>
        <p:nvSpPr>
          <p:cNvPr id="2" name="Rectangle 1"/>
          <p:cNvSpPr/>
          <p:nvPr/>
        </p:nvSpPr>
        <p:spPr>
          <a:xfrm>
            <a:off x="0" y="6524625"/>
            <a:ext cx="4968875" cy="247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image from http://aluratek.com/cms/blog/embracing-geekness/</a:t>
            </a:r>
          </a:p>
        </p:txBody>
      </p:sp>
      <p:pic>
        <p:nvPicPr>
          <p:cNvPr id="13317" name="Picture 2" descr="http://www.google.com/url?source=imglanding&amp;ct=img&amp;q=http://aluratek.com/cms/wp-content/uploads/2011/07/nerd.jpg&amp;sa=X&amp;ei=XZp5ULrPN6fXigLSsYFA&amp;ved=0CAkQ8wc&amp;usg=AFQjCNF75hb1iHFdNSZQaf15jLePA8Tv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9"/>
          <a:stretch>
            <a:fillRect/>
          </a:stretch>
        </p:blipFill>
        <p:spPr bwMode="auto">
          <a:xfrm>
            <a:off x="2843213" y="2192338"/>
            <a:ext cx="6096000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z="2000" b="1" smtClean="0"/>
              <a:t>G4K Company</a:t>
            </a:r>
          </a:p>
          <a:p>
            <a:pPr marL="0" indent="0" eaLnBrk="1" hangingPunct="1">
              <a:buFontTx/>
              <a:buChar char="•"/>
            </a:pPr>
            <a:r>
              <a:rPr lang="en-CA" sz="2000" smtClean="0"/>
              <a:t>Produces children’s educational and game software</a:t>
            </a:r>
          </a:p>
          <a:p>
            <a:pPr marL="0" indent="0" eaLnBrk="1" hangingPunct="1">
              <a:buFontTx/>
              <a:buChar char="•"/>
            </a:pPr>
            <a:r>
              <a:rPr lang="en-CA" sz="2000" smtClean="0"/>
              <a:t>Goal: make a corporate destination site for kids</a:t>
            </a:r>
          </a:p>
          <a:p>
            <a:pPr lvl="1" eaLnBrk="1" hangingPunct="1"/>
            <a:r>
              <a:rPr lang="en-CA" smtClean="0"/>
              <a:t>child-oriented entertainment</a:t>
            </a:r>
          </a:p>
          <a:p>
            <a:pPr lvl="1" eaLnBrk="1" hangingPunct="1"/>
            <a:r>
              <a:rPr lang="en-CA" smtClean="0"/>
              <a:t>news</a:t>
            </a:r>
          </a:p>
          <a:p>
            <a:pPr lvl="1" eaLnBrk="1" hangingPunct="1"/>
            <a:r>
              <a:rPr lang="en-CA" smtClean="0"/>
              <a:t>merchandise related to G4K software</a:t>
            </a:r>
          </a:p>
          <a:p>
            <a:pPr marL="0" indent="0" eaLnBrk="1" hangingPunct="1"/>
            <a:endParaRPr lang="en-CA" sz="2000" b="1" smtClean="0"/>
          </a:p>
          <a:p>
            <a:pPr marL="0" indent="0" eaLnBrk="1" hangingPunct="1"/>
            <a:endParaRPr lang="en-CA" sz="2000" b="1" smtClean="0"/>
          </a:p>
          <a:p>
            <a:pPr marL="0" indent="0" eaLnBrk="1" hangingPunct="1"/>
            <a:endParaRPr lang="en-CA" sz="2000" b="1" smtClean="0"/>
          </a:p>
          <a:p>
            <a:pPr marL="0" indent="0" eaLnBrk="1" hangingPunct="1"/>
            <a:endParaRPr lang="en-CA" sz="2000" b="1" smtClean="0"/>
          </a:p>
          <a:p>
            <a:pPr marL="0" indent="0" eaLnBrk="1" hangingPunct="1"/>
            <a:endParaRPr lang="en-CA" sz="1400" smtClean="0"/>
          </a:p>
          <a:p>
            <a:pPr marL="0" indent="0" eaLnBrk="1" hangingPunct="1"/>
            <a:endParaRPr lang="en-CA" sz="1400" smtClean="0"/>
          </a:p>
          <a:p>
            <a:pPr marL="0" indent="0" eaLnBrk="1" hangingPunct="1"/>
            <a:r>
              <a:rPr lang="en-CA" sz="1200" smtClean="0"/>
              <a:t>This example and the following images are from: </a:t>
            </a:r>
            <a:r>
              <a:rPr lang="en-CA" sz="1200" b="1" smtClean="0"/>
              <a:t>The Persona Lifecycle. </a:t>
            </a:r>
            <a:r>
              <a:rPr lang="en-CA" sz="1200" smtClean="0"/>
              <a:t>John Pruitt and Tamara Adlin. Morgan Kaufmann (Elsevier), 2006</a:t>
            </a: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/>
            </a:r>
            <a:br>
              <a:rPr lang="en-CA" sz="1800" smtClean="0"/>
            </a:br>
            <a:r>
              <a:rPr lang="en-CA" sz="1800" smtClean="0"/>
              <a:t> </a:t>
            </a:r>
          </a:p>
          <a:p>
            <a:pPr marL="0" indent="0" eaLnBrk="1" hangingPunct="1"/>
            <a:r>
              <a:rPr lang="en-CA" sz="4400" smtClean="0"/>
              <a:t> </a:t>
            </a:r>
            <a:endParaRPr lang="en-US" sz="4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Elastic User</a:t>
            </a:r>
            <a:endParaRPr lang="en-US" sz="24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CA" sz="1800" smtClean="0"/>
              <a:t/>
            </a:r>
            <a:br>
              <a:rPr lang="en-CA" sz="1800" smtClean="0"/>
            </a:br>
            <a:endParaRPr lang="en-CA" sz="1800" smtClean="0"/>
          </a:p>
        </p:txBody>
      </p:sp>
      <p:sp>
        <p:nvSpPr>
          <p:cNvPr id="15364" name="Rectangle 3"/>
          <p:cNvSpPr txBox="1">
            <a:spLocks noChangeArrowheads="1"/>
          </p:cNvSpPr>
          <p:nvPr/>
        </p:nvSpPr>
        <p:spPr bwMode="auto">
          <a:xfrm>
            <a:off x="619125" y="18526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I’ll gladly surf to your web site 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will love using it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will buy your stuff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I’ll spend hours navigating your pages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know how to download software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have a credit card so I can pay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am totally nto action games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I like dolls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Parents? What parents?</a:t>
            </a:r>
          </a:p>
          <a:p>
            <a:pPr>
              <a:spcBef>
                <a:spcPct val="20000"/>
              </a:spcBef>
            </a:pPr>
            <a:r>
              <a:rPr lang="en-CA" sz="2000" b="0">
                <a:solidFill>
                  <a:srgbClr val="000066"/>
                </a:solidFill>
                <a:latin typeface="Verdana" pitchFamily="34" charset="0"/>
              </a:rPr>
              <a:t>…</a:t>
            </a:r>
          </a:p>
          <a:p>
            <a:pPr>
              <a:spcBef>
                <a:spcPct val="20000"/>
              </a:spcBef>
            </a:pP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/>
            </a:r>
            <a:br>
              <a:rPr lang="en-CA" sz="1800">
                <a:solidFill>
                  <a:srgbClr val="000066"/>
                </a:solidFill>
                <a:latin typeface="Verdana" pitchFamily="34" charset="0"/>
              </a:rPr>
            </a:b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/>
            </a:r>
            <a:br>
              <a:rPr lang="en-CA" sz="1800">
                <a:solidFill>
                  <a:srgbClr val="000066"/>
                </a:solidFill>
                <a:latin typeface="Verdana" pitchFamily="34" charset="0"/>
              </a:rPr>
            </a:br>
            <a:r>
              <a:rPr lang="en-CA" sz="1800">
                <a:solidFill>
                  <a:srgbClr val="000066"/>
                </a:solidFill>
                <a:latin typeface="Verdana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en-CA" sz="4400">
                <a:solidFill>
                  <a:srgbClr val="000066"/>
                </a:solidFill>
                <a:latin typeface="Verdana" pitchFamily="34" charset="0"/>
              </a:rPr>
              <a:t> </a:t>
            </a:r>
            <a:endParaRPr lang="en-US" sz="4400">
              <a:solidFill>
                <a:srgbClr val="000066"/>
              </a:solidFill>
              <a:latin typeface="Verdana" pitchFamily="34" charset="0"/>
            </a:endParaRPr>
          </a:p>
        </p:txBody>
      </p:sp>
      <p:pic>
        <p:nvPicPr>
          <p:cNvPr id="15365" name="Picture 3" descr="C:\Users\saul\AppData\Local\Microsoft\Windows\Temporary Internet Files\Content.IE5\L7DW0LPV\MC9002320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644900"/>
            <a:ext cx="362108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template-teaching</Template>
  <TotalTime>1317</TotalTime>
  <Pages>9</Pages>
  <Words>762</Words>
  <Application>Microsoft Office PowerPoint</Application>
  <PresentationFormat>Letter Paper (8.5x11 in)</PresentationFormat>
  <Paragraphs>300</Paragraphs>
  <Slides>36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Comic Sans MS</vt:lpstr>
      <vt:lpstr>Arial</vt:lpstr>
      <vt:lpstr>Verdana</vt:lpstr>
      <vt:lpstr>Times New Roman</vt:lpstr>
      <vt:lpstr>Calibri</vt:lpstr>
      <vt:lpstr>phidgets</vt:lpstr>
      <vt:lpstr>Personas</vt:lpstr>
      <vt:lpstr>PowerPoint Presentation</vt:lpstr>
      <vt:lpstr>PowerPoint Presentation</vt:lpstr>
      <vt:lpstr>The Elastic User</vt:lpstr>
      <vt:lpstr>The Elastic User (defined after the fact)</vt:lpstr>
      <vt:lpstr>The Elastic User (self-referential)</vt:lpstr>
      <vt:lpstr>The Elastic User (self-referential)</vt:lpstr>
      <vt:lpstr>Example</vt:lpstr>
      <vt:lpstr>The Elastic User</vt:lpstr>
      <vt:lpstr>Making the User Real</vt:lpstr>
      <vt:lpstr>PowerPoint Presentation</vt:lpstr>
      <vt:lpstr>PowerPoint Presentation</vt:lpstr>
      <vt:lpstr>PowerPoint Presentation</vt:lpstr>
      <vt:lpstr>PowerPoint Presentation</vt:lpstr>
      <vt:lpstr>Making the User Real</vt:lpstr>
      <vt:lpstr>Making the User Real</vt:lpstr>
      <vt:lpstr>Making the User Real</vt:lpstr>
      <vt:lpstr>Making the User Real</vt:lpstr>
      <vt:lpstr>Making the User Real</vt:lpstr>
      <vt:lpstr>Making the User Real</vt:lpstr>
      <vt:lpstr>Making the User Real</vt:lpstr>
      <vt:lpstr>Personas</vt:lpstr>
      <vt:lpstr>Personas</vt:lpstr>
      <vt:lpstr>Personas</vt:lpstr>
      <vt:lpstr>Persona</vt:lpstr>
      <vt:lpstr>Example 1 (by Robert Barlow-Busch)</vt:lpstr>
      <vt:lpstr>Example 1 (by Robert Barlow-Busch)</vt:lpstr>
      <vt:lpstr>Example 1 (by Robert Barlow-Busch)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 now know</vt:lpstr>
      <vt:lpstr>Sources and Further References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279</cp:revision>
  <cp:lastPrinted>1998-08-16T20:55:46Z</cp:lastPrinted>
  <dcterms:created xsi:type="dcterms:W3CDTF">1995-08-10T13:01:54Z</dcterms:created>
  <dcterms:modified xsi:type="dcterms:W3CDTF">2012-11-26T05:24:27Z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