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15"/>
  </p:notesMasterIdLst>
  <p:handoutMasterIdLst>
    <p:handoutMasterId r:id="rId16"/>
  </p:handoutMasterIdLst>
  <p:sldIdLst>
    <p:sldId id="342" r:id="rId2"/>
    <p:sldId id="343" r:id="rId3"/>
    <p:sldId id="344" r:id="rId4"/>
    <p:sldId id="351" r:id="rId5"/>
    <p:sldId id="345" r:id="rId6"/>
    <p:sldId id="346" r:id="rId7"/>
    <p:sldId id="347" r:id="rId8"/>
    <p:sldId id="348" r:id="rId9"/>
    <p:sldId id="349" r:id="rId10"/>
    <p:sldId id="350" r:id="rId11"/>
    <p:sldId id="352" r:id="rId12"/>
    <p:sldId id="307" r:id="rId13"/>
    <p:sldId id="341" r:id="rId14"/>
  </p:sldIdLst>
  <p:sldSz cx="9144000" cy="6858000" type="letter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FF9900"/>
    <a:srgbClr val="CC3300"/>
    <a:srgbClr val="DDDDDD"/>
    <a:srgbClr val="969696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5" autoAdjust="0"/>
    <p:restoredTop sz="91174" autoAdjust="0"/>
  </p:normalViewPr>
  <p:slideViewPr>
    <p:cSldViewPr>
      <p:cViewPr varScale="1">
        <p:scale>
          <a:sx n="110" d="100"/>
          <a:sy n="110" d="100"/>
        </p:scale>
        <p:origin x="-31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008" y="-84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71500" y="8674100"/>
            <a:ext cx="2860675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Sketchbook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7638" y="8674100"/>
            <a:ext cx="2801937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Arial" charset="0"/>
              </a:defRPr>
            </a:lvl1pPr>
          </a:lstStyle>
          <a:p>
            <a:pPr>
              <a:defRPr/>
            </a:pPr>
            <a:fld id="{9548DB07-BB2D-42EE-BF52-9E9BA9F0C4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361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t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t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fld id="{F125B6EF-3649-4387-817C-DFA2E05CEF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3257550" y="9144000"/>
            <a:ext cx="8001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443" tIns="47872" rIns="92443" bIns="47872">
            <a:spAutoFit/>
          </a:bodyPr>
          <a:lstStyle/>
          <a:p>
            <a:pPr algn="ctr" defTabSz="936625" eaLnBrk="0" hangingPunct="0">
              <a:lnSpc>
                <a:spcPct val="90000"/>
              </a:lnSpc>
            </a:pPr>
            <a:r>
              <a:rPr lang="en-US" sz="1200" b="0">
                <a:latin typeface="Arial" charset="0"/>
              </a:rPr>
              <a:t>Page </a:t>
            </a:r>
            <a:fld id="{BC622E97-C72B-499F-BD65-3C9BB8A4306E}" type="slidenum">
              <a:rPr lang="en-US" sz="1200" b="0">
                <a:latin typeface="Arial" charset="0"/>
              </a:rPr>
              <a:pPr algn="ctr" defTabSz="936625" eaLnBrk="0" hangingPunct="0">
                <a:lnSpc>
                  <a:spcPct val="90000"/>
                </a:lnSpc>
              </a:pPr>
              <a:t>‹#›</a:t>
            </a:fld>
            <a:endParaRPr lang="en-US" sz="1200" b="0">
              <a:latin typeface="Arial" charset="0"/>
            </a:endParaRPr>
          </a:p>
        </p:txBody>
      </p:sp>
      <p:sp>
        <p:nvSpPr>
          <p:cNvPr id="25607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6825" y="727075"/>
            <a:ext cx="4781550" cy="3586163"/>
          </a:xfrm>
          <a:prstGeom prst="rect">
            <a:avLst/>
          </a:prstGeom>
          <a:noFill/>
          <a:ln w="12699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6" name="Rectangle 8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60888"/>
            <a:ext cx="536257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394" tIns="49523" rIns="97394" bIns="495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Body Text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27435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defTabSz="985838" eaLnBrk="0" hangingPunct="0">
              <a:defRPr sz="24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defTabSz="98583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fld id="{6E797E9F-418D-4850-B8BF-1B26FE86191D}" type="slidenum">
              <a:rPr lang="en-US" sz="1000" b="0" smtClean="0">
                <a:latin typeface="Times New Roman" pitchFamily="18" charset="0"/>
              </a:rPr>
              <a:pPr/>
              <a:t>12</a:t>
            </a:fld>
            <a:endParaRPr lang="en-US" sz="1000" b="0" smtClean="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412776"/>
            <a:ext cx="7777559" cy="720080"/>
          </a:xfrm>
        </p:spPr>
        <p:txBody>
          <a:bodyPr/>
          <a:lstStyle>
            <a:lvl1pPr algn="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47864" y="2060848"/>
            <a:ext cx="5000600" cy="334888"/>
          </a:xfrm>
        </p:spPr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8995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885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7724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66725" y="1700213"/>
            <a:ext cx="4064000" cy="475297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3125" y="1700213"/>
            <a:ext cx="4065588" cy="4752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0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Line 4"/>
          <p:cNvSpPr>
            <a:spLocks noChangeShapeType="1"/>
          </p:cNvSpPr>
          <p:nvPr userDrawn="1"/>
        </p:nvSpPr>
        <p:spPr bwMode="auto">
          <a:xfrm>
            <a:off x="457200" y="1219200"/>
            <a:ext cx="8305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545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725" y="1700213"/>
            <a:ext cx="40640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700213"/>
            <a:ext cx="4065588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Line 4"/>
          <p:cNvSpPr>
            <a:spLocks noChangeShapeType="1"/>
          </p:cNvSpPr>
          <p:nvPr userDrawn="1"/>
        </p:nvSpPr>
        <p:spPr bwMode="auto">
          <a:xfrm>
            <a:off x="457200" y="1219200"/>
            <a:ext cx="8305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27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841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778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99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55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019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48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7644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1700213"/>
            <a:ext cx="8281988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6" r:id="rId4"/>
    <p:sldLayoutId id="2147483657" r:id="rId5"/>
    <p:sldLayoutId id="2147483665" r:id="rId6"/>
    <p:sldLayoutId id="2147483658" r:id="rId7"/>
    <p:sldLayoutId id="2147483664" r:id="rId8"/>
    <p:sldLayoutId id="2147483659" r:id="rId9"/>
    <p:sldLayoutId id="2147483660" r:id="rId10"/>
    <p:sldLayoutId id="21474836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None/>
        <a:defRPr sz="2800">
          <a:solidFill>
            <a:srgbClr val="000066"/>
          </a:solidFill>
          <a:latin typeface="+mj-lt"/>
          <a:ea typeface="+mn-ea"/>
          <a:cs typeface="+mn-cs"/>
        </a:defRPr>
      </a:lvl1pPr>
      <a:lvl2pPr marL="536575" indent="-268288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Char char="•"/>
        <a:defRPr sz="2400">
          <a:solidFill>
            <a:srgbClr val="000066"/>
          </a:solidFill>
          <a:latin typeface="+mj-lt"/>
        </a:defRPr>
      </a:lvl2pPr>
      <a:lvl3pPr marL="1073150" indent="-268288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Char char="o"/>
        <a:defRPr sz="2000">
          <a:solidFill>
            <a:srgbClr val="000066"/>
          </a:solidFill>
          <a:latin typeface="+mj-lt"/>
        </a:defRPr>
      </a:lvl3pPr>
      <a:lvl4pPr marL="1611313" indent="-358775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Font typeface="Times New Roman" pitchFamily="18" charset="0"/>
        <a:buChar char="–"/>
        <a:defRPr sz="1600">
          <a:solidFill>
            <a:srgbClr val="000066"/>
          </a:solidFill>
          <a:latin typeface="+mj-lt"/>
        </a:defRPr>
      </a:lvl4pPr>
      <a:lvl5pPr marL="2063750" indent="-27305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j-lt"/>
        </a:defRPr>
      </a:lvl5pPr>
      <a:lvl6pPr marL="25209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81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353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925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Motion Paths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Chapter 5.2 in Sketching User Experiences: The Workbook</a:t>
            </a:r>
          </a:p>
          <a:p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rot="16200000" flipV="1">
            <a:off x="4283968" y="2420888"/>
            <a:ext cx="304800" cy="304800"/>
          </a:xfrm>
          <a:prstGeom prst="straightConnector1">
            <a:avLst/>
          </a:prstGeom>
          <a:noFill/>
          <a:ln w="63500" cap="flat" cmpd="sng" algn="ctr">
            <a:solidFill>
              <a:sysClr val="windowText" lastClr="000000"/>
            </a:solidFill>
            <a:prstDash val="solid"/>
            <a:headEnd type="none" w="med" len="med"/>
            <a:tailEnd type="triangle" w="lg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3977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repeatCount="indefinite" accel="41000" decel="41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184 0.04071 C -0.4184 0.23155 -0.32239 0.387 -0.20503 0.387 C -0.06649 0.387 -0.01649 0.21444 0.00434 0.11011 L 0.02587 -0.02915 C 0.04792 -0.13347 0.10087 -0.30557 0.25729 -0.30557 C 0.35729 -0.30557 0.47136 -0.15082 0.47136 0.04071 C 0.47136 0.23155 0.35729 0.387 0.25729 0.387 C 0.10087 0.387 0.04792 0.21444 0.02587 0.11011 L 0.00434 -0.02915 C -0.01649 -0.13347 -0.06649 -0.30557 -0.20503 -0.30557 C -0.32239 -0.30557 -0.4184 -0.15082 -0.4184 0.04071 Z " pathEditMode="relative" rAng="0" ptsTypes="ffFffffFfff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4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path" presetSubtype="0" repeatCount="indefinite" accel="48000" decel="52000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26 0.00925 -0.00608 0.02336 -0.01354 0.0266 C -0.01615 0.03539 -0.01285 0.0266 -0.01788 0.03354 C -0.02188 0.03886 -0.01788 0.03747 -0.02309 0.0421 C -0.02535 0.04395 -0.02795 0.04465 -0.03038 0.04626 C -0.03316 0.05575 -0.04115 0.06084 -0.0474 0.06593 C -0.05278 0.07032 -0.05695 0.0768 -0.06198 0.08143 C -0.06337 0.08258 -0.06493 0.08304 -0.06632 0.0842 C -0.06927 0.08675 -0.07188 0.08975 -0.07465 0.09253 C -0.07986 0.09762 -0.08472 0.10409 -0.09045 0.10803 C -0.09375 0.12098 -0.10243 0.12676 -0.10938 0.13602 C -0.11632 0.14527 -0.12083 0.15753 -0.12622 0.16817 C -0.12778 0.17719 -0.12639 0.17233 -0.1316 0.18228 L -0.1316 0.18228 C -0.13646 0.19894 -0.13386 0.192 -0.13889 0.20333 C -0.14132 0.21652 -0.14132 0.23063 -0.14201 0.24404 C -0.14167 0.25029 -0.14288 0.26486 -0.13993 0.27342 C -0.13872 0.27735 -0.13646 0.28059 -0.13576 0.28476 C -0.13472 0.29054 -0.13038 0.30141 -0.13038 0.30141 C -0.12865 0.3109 -0.12691 0.32015 -0.12517 0.32963 C -0.12604 0.36502 -0.12049 0.36826 -0.13264 0.387 C -0.13663 0.39325 -0.14531 0.40204 -0.15156 0.40389 C -0.15573 0.40527 -0.16424 0.40666 -0.16424 0.40666 C -0.21233 0.40574 -0.25677 0.40157 -0.30417 0.39833 C -0.35451 0.39903 -0.39826 0.39718 -0.44618 0.4025 C -0.45538 0.40551 -0.46458 0.40782 -0.47361 0.41083 C -0.47708 0.41198 -0.4842 0.4136 -0.4842 0.4136 C -0.49167 0.41753 -0.48281 0.41268 -0.49045 0.418 C -0.49323 0.42008 -0.49896 0.42355 -0.49896 0.42355 C -0.50087 0.42725 -0.50313 0.43604 -0.50313 0.43604 C -0.50261 0.44599 -0.50451 0.45709 -0.49792 0.46287 C -0.49462 0.46912 -0.49288 0.47606 -0.48941 0.48254 C -0.48594 0.5015 -0.4809 0.52579 -0.48941 0.54268 C -0.49167 0.54731 -0.49531 0.55124 -0.49792 0.5554 C -0.50347 0.56396 -0.50712 0.57136 -0.5158 0.57368 C -0.52483 0.57969 -0.53229 0.5864 -0.54201 0.58894 C -0.55642 0.59935 -0.57344 0.60074 -0.58941 0.60167 C -0.59705 0.60421 -0.6066 0.60722 -0.61146 0.5975 C -0.61285 0.58987 -0.61458 0.5827 -0.6158 0.57506 C -0.61441 0.47583 -0.61684 0.52279 -0.61042 0.47814 C -0.60972 0.44252 -0.60903 0.41291 -0.60521 0.37867 C -0.60399 0.35022 -0.60625 0.32084 -0.60104 0.29308 C -0.6007 0.26741 -0.60052 0.24173 -0.6 0.21605 C -0.59983 0.21235 -0.59913 0.20842 -0.59896 0.20472 C -0.59809 0.19061 -0.5967 0.16262 -0.5967 0.16262 C -0.59549 0.11312 -0.59375 0.06338 -0.59254 0.01388 C -0.59236 0.00416 -0.59219 -0.00578 -0.59149 -0.0155 C -0.59115 -0.02012 -0.58941 -0.02938 -0.58941 -0.02938 C -0.58837 -0.04441 -0.58802 -0.06222 -0.58524 -0.07726 C -0.58368 -0.12676 -0.58438 -0.17627 -0.58629 -0.22577 C -0.58594 -0.25607 -0.58594 -0.28661 -0.58524 -0.31691 C -0.58507 -0.32154 -0.58247 -0.32709 -0.57986 -0.32963 C -0.57778 -0.33171 -0.57361 -0.33518 -0.57361 -0.33518 C -0.56684 -0.33495 -0.53247 -0.33449 -0.51892 -0.33241 C -0.50399 -0.33033 -0.48872 -0.32616 -0.47361 -0.32408 C -0.44861 -0.31737 -0.41267 -0.32015 -0.38524 -0.31691 C -0.35017 -0.30164 -0.27118 -0.30812 -0.24514 -0.30719 C -0.21372 -0.30372 -0.18368 -0.30372 -0.15156 -0.30303 C -0.05625 -0.29632 -0.00538 -0.29956 0.12326 -0.29887 C 0.16024 -0.29956 0.19774 -0.29678 0.23472 -0.30303 C 0.26944 -0.30257 0.33403 -0.34212 0.34427 -0.28753 C 0.34462 -0.26486 0.34167 -0.23872 0.34739 -0.21605 C 0.34774 -0.19894 0.34583 -0.17326 0.35052 -0.15429 C 0.35451 -0.10687 0.35156 -0.05899 0.35486 -0.01133 C 0.35347 0.13417 0.35746 0.28892 0.34844 0.43465 C 0.34826 0.44552 0.34965 0.51747 0.34114 0.5399 C 0.33976 0.54962 0.33924 0.5598 0.33698 0.56928 C 0.33333 0.58478 0.32656 0.59796 0.32014 0.61138 C 0.31285 0.62665 0.30243 0.64353 0.28854 0.64654 C 0.27621 0.65279 0.26024 0.644 0.24739 0.64238 C 0.23733 0.63891 0.22708 0.63636 0.21684 0.63382 C 0.20139 0.62572 0.18715 0.61855 0.17066 0.61578 C 0.16215 0.60999 0.15052 0.60999 0.14114 0.60722 C 0.12969 0.59704 0.11319 0.59334 0.1 0.58756 C 0.08715 0.582 0.10243 0.58709 0.08958 0.58339 C 0.08507 0.582 0.07587 0.57923 0.07587 0.57923 C 0.07448 0.57784 0.07326 0.57599 0.0717 0.57506 C 0.07031 0.57414 0.06858 0.5746 0.06736 0.57368 C 0.06441 0.57136 0.06094 0.56905 0.05903 0.56512 C 0.05833 0.56373 0.05781 0.56211 0.05694 0.56095 C 0.04965 0.55263 0.04184 0.54707 0.03264 0.54407 C 0.02986 0.54152 0.02326 0.53852 0.02326 0.53852 C 0.01805 0.53343 0.01024 0.52417 0.00434 0.52163 C 0.00121 0.5177 0 0.51376 -0.00417 0.51191 C -0.00972 0.50428 -0.01441 0.49387 -0.02101 0.48809 C -0.02309 0.4823 -0.02326 0.47883 -0.02726 0.47536 C -0.03073 0.4638 -0.0375 0.452 -0.0441 0.44321 C -0.04601 0.43581 -0.04965 0.42887 -0.05365 0.42355 C -0.05695 0.41268 -0.06111 0.40389 -0.06736 0.39556 C -0.07222 0.38237 -0.07014 0.38793 -0.07361 0.37867 C -0.07431 0.37682 -0.07587 0.37613 -0.07674 0.37451 C -0.08108 0.3678 -0.08507 0.3597 -0.08837 0.35207 C -0.09045 0.34744 -0.09254 0.34259 -0.09462 0.33796 C -0.09601 0.33518 -0.09896 0.32963 -0.09896 0.32963 C -0.10052 0.32107 -0.10556 0.31622 -0.10833 0.30858 C -0.11059 0.30257 -0.11111 0.29771 -0.11476 0.29308 C -0.11597 0.28846 -0.11615 0.28337 -0.11788 0.27897 C -0.12396 0.2644 -0.1184 0.28591 -0.12309 0.26926 C -0.12535 0.26139 -0.1257 0.25723 -0.13038 0.25098 C -0.13073 0.2496 -0.1309 0.24798 -0.1316 0.24682 C -0.13247 0.2452 -0.13403 0.24428 -0.13472 0.24266 C -0.13872 0.23294 -0.13924 0.22114 -0.1441 0.21166 C -0.15573 0.18853 -0.14618 0.20819 -0.15365 0.19639 C -0.15851 0.18853 -0.16389 0.18066 -0.1684 0.17257 C -0.16962 0.17048 -0.17014 0.16748 -0.17153 0.16539 C -0.1724 0.16401 -0.17361 0.16378 -0.17465 0.16262 C -0.17587 0.16146 -0.17691 0.16007 -0.17778 0.15846 C -0.18455 0.14689 -0.19201 0.13625 -0.19896 0.12468 C -0.20087 0.11497 -0.20608 0.10502 -0.21042 0.09669 C -0.21267 0.09253 -0.21302 0.08906 -0.2158 0.08559 C -0.2191 0.07657 -0.22188 0.06893 -0.22726 0.06176 C -0.22899 0.05459 -0.23281 0.04881 -0.23681 0.04349 C -0.23872 0.03562 -0.24271 0.02267 -0.2474 0.01689 C -0.25052 0.00347 -0.2592 0.00301 -0.2684 0.00139 C -0.27222 -0.00023 -0.27778 -0.00856 -0.27778 -0.00856 C -0.25625 -0.01804 -0.22726 -0.01619 -0.20625 -0.01689 C -0.14618 -0.01642 -0.08629 -0.01619 -0.02622 -0.0155 C -0.01632 -0.01527 -0.00625 -0.01712 0.0033 -0.01411 C 0.00555 -0.01342 0.00538 -0.00555 0.00538 -0.00555 C 0.00121 -0.00208 0.00295 -0.00393 0 0 Z " pathEditMode="relative" ptsTypes="ffffffffffffFfffffffffffffffffffffffffffffffffffffffffffffffffffffffffffffffffffffffffffffffffffffffffffffffffffffffffff">
                                      <p:cBhvr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CrossY Prototype for Tablets – How?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3"/>
              </a:spcBef>
            </a:pPr>
            <a:r>
              <a:rPr lang="en-US" sz="2400" dirty="0" smtClean="0"/>
              <a:t>Draw static elements</a:t>
            </a:r>
          </a:p>
          <a:p>
            <a:pPr marL="538163" lvl="1"/>
            <a:r>
              <a:rPr lang="en-US" sz="2000" dirty="0" smtClean="0"/>
              <a:t>color palette, line triangle </a:t>
            </a:r>
          </a:p>
          <a:p>
            <a:pPr marL="538163" lvl="1"/>
            <a:r>
              <a:rPr lang="en-US" sz="2000" dirty="0" smtClean="0"/>
              <a:t>drawn lines, rectangles colored to background white</a:t>
            </a:r>
            <a:br>
              <a:rPr lang="en-US" sz="2000" dirty="0" smtClean="0"/>
            </a:br>
            <a:endParaRPr lang="en-US" sz="2000" dirty="0" smtClean="0"/>
          </a:p>
          <a:p>
            <a:pPr>
              <a:spcBef>
                <a:spcPts val="13"/>
              </a:spcBef>
            </a:pPr>
            <a:r>
              <a:rPr lang="en-US" sz="2400" dirty="0" smtClean="0"/>
              <a:t>Find hand drawing image</a:t>
            </a:r>
          </a:p>
          <a:p>
            <a:pPr marL="538163" lvl="1"/>
            <a:r>
              <a:rPr lang="en-US" sz="2000" dirty="0" smtClean="0"/>
              <a:t>clip art</a:t>
            </a:r>
          </a:p>
          <a:p>
            <a:pPr marL="538163" lvl="1"/>
            <a:r>
              <a:rPr lang="en-US" sz="2000" dirty="0" smtClean="0"/>
              <a:t>made white background transparent</a:t>
            </a:r>
          </a:p>
          <a:p>
            <a:pPr marL="538163" lvl="1"/>
            <a:endParaRPr lang="en-US" sz="2000" dirty="0" smtClean="0"/>
          </a:p>
          <a:p>
            <a:pPr>
              <a:spcBef>
                <a:spcPts val="13"/>
              </a:spcBef>
            </a:pPr>
            <a:r>
              <a:rPr lang="en-US" sz="2400" dirty="0" smtClean="0"/>
              <a:t>Animate using motion paths</a:t>
            </a:r>
          </a:p>
          <a:p>
            <a:pPr marL="538163" lvl="1"/>
            <a:r>
              <a:rPr lang="en-US" sz="2000" dirty="0" smtClean="0"/>
              <a:t>Uncovering = drawing</a:t>
            </a:r>
          </a:p>
          <a:p>
            <a:pPr lvl="2">
              <a:spcBef>
                <a:spcPts val="13"/>
              </a:spcBef>
            </a:pPr>
            <a:r>
              <a:rPr lang="en-US" sz="1800" dirty="0" smtClean="0"/>
              <a:t>lines: underneath white rectangles</a:t>
            </a:r>
          </a:p>
          <a:p>
            <a:pPr lvl="2">
              <a:spcBef>
                <a:spcPts val="13"/>
              </a:spcBef>
            </a:pPr>
            <a:r>
              <a:rPr lang="en-US" sz="1800" dirty="0" smtClean="0"/>
              <a:t>motion paths of hand and rectangle are the same </a:t>
            </a:r>
          </a:p>
        </p:txBody>
      </p:sp>
    </p:spTree>
    <p:extLst>
      <p:ext uri="{BB962C8B-B14F-4D97-AF65-F5344CB8AC3E}">
        <p14:creationId xmlns:p14="http://schemas.microsoft.com/office/powerpoint/2010/main" val="189332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6627813"/>
            <a:ext cx="9049272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Excerpt from </a:t>
            </a:r>
            <a:r>
              <a:rPr lang="en-US" sz="900" dirty="0" err="1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CrossY</a:t>
            </a:r>
            <a:r>
              <a:rPr lang="en-US" sz="900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  (UIST2004):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http://</a:t>
            </a:r>
            <a:r>
              <a:rPr lang="en-US" sz="900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www.acm.org/uist/archive/html/proceedings/2004.html#p3-apitz, by </a:t>
            </a:r>
            <a:r>
              <a:rPr lang="en-US" sz="9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Apitz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 and </a:t>
            </a:r>
            <a:r>
              <a:rPr lang="en-US" sz="9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Guimbretiere</a:t>
            </a:r>
            <a:endParaRPr lang="en-US" sz="9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2" name="Crossy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6408" y="-16751"/>
            <a:ext cx="8676456" cy="650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47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You now know</a:t>
            </a:r>
            <a:endParaRPr lang="en-US" sz="2000" smtClean="0"/>
          </a:p>
        </p:txBody>
      </p:sp>
      <p:sp>
        <p:nvSpPr>
          <p:cNvPr id="23555" name="Content Placeholder 8"/>
          <p:cNvSpPr>
            <a:spLocks noGrp="1"/>
          </p:cNvSpPr>
          <p:nvPr>
            <p:ph idx="1"/>
          </p:nvPr>
        </p:nvSpPr>
        <p:spPr>
          <a:xfrm>
            <a:off x="468313" y="1557338"/>
            <a:ext cx="8675687" cy="4752975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CA" dirty="0" smtClean="0"/>
              <a:t>Motion paths </a:t>
            </a:r>
          </a:p>
          <a:p>
            <a:pPr marL="879475" lvl="1" indent="-342900" eaLnBrk="1" hangingPunct="1">
              <a:defRPr/>
            </a:pPr>
            <a:r>
              <a:rPr lang="en-CA" dirty="0" smtClean="0"/>
              <a:t>let you animate graphical objects</a:t>
            </a:r>
          </a:p>
          <a:p>
            <a:pPr marL="879475" lvl="1" indent="-342900" eaLnBrk="1" hangingPunct="1">
              <a:defRPr/>
            </a:pPr>
            <a:r>
              <a:rPr lang="en-CA" dirty="0" smtClean="0"/>
              <a:t>increases viewer’s feeling of watching a movie</a:t>
            </a:r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Permissions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en-CA" sz="1000" b="1" dirty="0"/>
              <a:t>You are free:</a:t>
            </a:r>
          </a:p>
          <a:p>
            <a:pPr lvl="1">
              <a:defRPr/>
            </a:pPr>
            <a:r>
              <a:rPr lang="en-CA" sz="1000" b="1" dirty="0"/>
              <a:t>to Share</a:t>
            </a:r>
            <a:r>
              <a:rPr lang="en-CA" sz="1000" dirty="0"/>
              <a:t> — to copy, distribute and transmit the work</a:t>
            </a:r>
          </a:p>
          <a:p>
            <a:pPr lvl="1">
              <a:defRPr/>
            </a:pPr>
            <a:r>
              <a:rPr lang="en-CA" sz="1000" b="1" dirty="0"/>
              <a:t>to Remix</a:t>
            </a:r>
            <a:r>
              <a:rPr lang="en-CA" sz="1000" dirty="0"/>
              <a:t> — to adapt the work</a:t>
            </a:r>
          </a:p>
          <a:p>
            <a:pPr marL="0" indent="0">
              <a:buFontTx/>
              <a:buNone/>
              <a:defRPr/>
            </a:pPr>
            <a:endParaRPr lang="en-CA" sz="1000" b="1" dirty="0" smtClean="0"/>
          </a:p>
          <a:p>
            <a:pPr marL="0" indent="0">
              <a:buFontTx/>
              <a:buNone/>
              <a:defRPr/>
            </a:pPr>
            <a:r>
              <a:rPr lang="en-CA" sz="1000" b="1" dirty="0" smtClean="0"/>
              <a:t>Under </a:t>
            </a:r>
            <a:r>
              <a:rPr lang="en-CA" sz="1000" b="1" dirty="0"/>
              <a:t>the following conditions:</a:t>
            </a:r>
          </a:p>
          <a:p>
            <a:pPr>
              <a:defRPr/>
            </a:pPr>
            <a:r>
              <a:rPr lang="en-CA" sz="1000" b="1" dirty="0"/>
              <a:t>Attribution</a:t>
            </a:r>
            <a:r>
              <a:rPr lang="en-CA" sz="1000" dirty="0"/>
              <a:t> — You must attribute the work in the manner specified by the author </a:t>
            </a:r>
            <a:r>
              <a:rPr lang="en-CA" sz="1000" dirty="0" smtClean="0"/>
              <a:t>(</a:t>
            </a:r>
            <a:r>
              <a:rPr lang="en-CA" sz="1000" dirty="0"/>
              <a:t>but not in any way that suggests that they endorse you or your use of the work</a:t>
            </a:r>
            <a:r>
              <a:rPr lang="en-CA" sz="1000" dirty="0" smtClean="0"/>
              <a:t>) by citing: </a:t>
            </a:r>
          </a:p>
          <a:p>
            <a:pPr marL="715963" lvl="1" indent="0">
              <a:buFontTx/>
              <a:buNone/>
              <a:defRPr/>
            </a:pPr>
            <a:r>
              <a:rPr lang="en-CA" sz="1000" dirty="0" smtClean="0"/>
              <a:t>“from presentations accompanying the book ‘Sketching User Experiences, the Workbook’, by S. Greenberg, S. Carpendale, N. Marquardt and B. Buxton”</a:t>
            </a:r>
            <a:endParaRPr lang="en-CA" sz="1000" dirty="0"/>
          </a:p>
          <a:p>
            <a:pPr>
              <a:defRPr/>
            </a:pPr>
            <a:r>
              <a:rPr lang="en-CA" sz="1000" b="1" dirty="0" err="1"/>
              <a:t>Noncommercial</a:t>
            </a:r>
            <a:r>
              <a:rPr lang="en-CA" sz="1000" dirty="0"/>
              <a:t> — You may not use this work for commercial </a:t>
            </a:r>
            <a:r>
              <a:rPr lang="en-CA" sz="1000" dirty="0" smtClean="0"/>
              <a:t>purposes, </a:t>
            </a:r>
            <a:r>
              <a:rPr lang="en-CA" sz="1000" b="1" u="sng" dirty="0" smtClean="0"/>
              <a:t>except</a:t>
            </a:r>
            <a:r>
              <a:rPr lang="en-CA" sz="1000" dirty="0" smtClean="0"/>
              <a:t> to assist one’s own teaching and training within commercial organizations.</a:t>
            </a:r>
          </a:p>
          <a:p>
            <a:pPr>
              <a:defRPr/>
            </a:pPr>
            <a:r>
              <a:rPr lang="en-CA" sz="1000" b="1" dirty="0"/>
              <a:t>Share Alike</a:t>
            </a:r>
            <a:r>
              <a:rPr lang="en-CA" sz="1000" dirty="0"/>
              <a:t> — If you alter, transform, or build upon this work, you may distribute the resulting work only under the same or similar license to this one.</a:t>
            </a:r>
          </a:p>
          <a:p>
            <a:pPr marL="0" indent="0">
              <a:buFontTx/>
              <a:buNone/>
              <a:defRPr/>
            </a:pPr>
            <a:endParaRPr lang="en-CA" sz="1000" b="1" dirty="0" smtClean="0"/>
          </a:p>
          <a:p>
            <a:pPr marL="0" indent="0">
              <a:buFontTx/>
              <a:buNone/>
              <a:defRPr/>
            </a:pPr>
            <a:r>
              <a:rPr lang="en-CA" sz="1000" b="1" dirty="0" smtClean="0"/>
              <a:t>With </a:t>
            </a:r>
            <a:r>
              <a:rPr lang="en-CA" sz="1000" b="1" dirty="0"/>
              <a:t>the understanding that:</a:t>
            </a:r>
          </a:p>
          <a:p>
            <a:pPr>
              <a:defRPr/>
            </a:pPr>
            <a:r>
              <a:rPr lang="en-CA" sz="1000" b="1" dirty="0" smtClean="0"/>
              <a:t>Not all material have transferable rights </a:t>
            </a:r>
            <a:r>
              <a:rPr lang="en-CA" sz="1000" dirty="0" smtClean="0"/>
              <a:t>— materials from other sources which are included here are cited </a:t>
            </a:r>
          </a:p>
          <a:p>
            <a:pPr>
              <a:defRPr/>
            </a:pPr>
            <a:r>
              <a:rPr lang="en-CA" sz="1000" b="1" dirty="0" smtClean="0"/>
              <a:t>Waiver</a:t>
            </a:r>
            <a:r>
              <a:rPr lang="en-CA" sz="1000" dirty="0"/>
              <a:t> — Any of the above conditions can be </a:t>
            </a:r>
            <a:r>
              <a:rPr lang="en-CA" sz="1000" b="1" u="sng" dirty="0"/>
              <a:t>waived</a:t>
            </a:r>
            <a:r>
              <a:rPr lang="en-CA" sz="1000" dirty="0"/>
              <a:t> if you get permission from the copyright holder.</a:t>
            </a:r>
          </a:p>
          <a:p>
            <a:pPr>
              <a:defRPr/>
            </a:pPr>
            <a:r>
              <a:rPr lang="en-CA" sz="1000" b="1" dirty="0"/>
              <a:t>Public Domain</a:t>
            </a:r>
            <a:r>
              <a:rPr lang="en-CA" sz="1000" dirty="0"/>
              <a:t> — Where the work or any of its elements is in the </a:t>
            </a:r>
            <a:r>
              <a:rPr lang="en-CA" sz="1000" b="1" u="sng" dirty="0"/>
              <a:t>public domain</a:t>
            </a:r>
            <a:r>
              <a:rPr lang="en-CA" sz="1000" dirty="0"/>
              <a:t> under applicable law, that status is in no way affected by the license.</a:t>
            </a:r>
          </a:p>
          <a:p>
            <a:pPr>
              <a:defRPr/>
            </a:pPr>
            <a:r>
              <a:rPr lang="en-CA" sz="1000" b="1" dirty="0"/>
              <a:t>Other Rights</a:t>
            </a:r>
            <a:r>
              <a:rPr lang="en-CA" sz="1000" dirty="0"/>
              <a:t> — In no way are any of the following rights affected by the license:</a:t>
            </a:r>
          </a:p>
          <a:p>
            <a:pPr lvl="1">
              <a:defRPr/>
            </a:pPr>
            <a:r>
              <a:rPr lang="en-CA" sz="1000" dirty="0"/>
              <a:t>Your fair dealing or </a:t>
            </a:r>
            <a:r>
              <a:rPr lang="en-CA" sz="1000" b="1" u="sng" dirty="0"/>
              <a:t>fair use</a:t>
            </a:r>
            <a:r>
              <a:rPr lang="en-CA" sz="1000" dirty="0"/>
              <a:t> rights, or other applicable copyright exceptions and limitations;</a:t>
            </a:r>
          </a:p>
          <a:p>
            <a:pPr lvl="1">
              <a:defRPr/>
            </a:pPr>
            <a:r>
              <a:rPr lang="en-CA" sz="1000" dirty="0"/>
              <a:t>The author's </a:t>
            </a:r>
            <a:r>
              <a:rPr lang="en-CA" sz="1000" b="1" u="sng" dirty="0"/>
              <a:t>moral</a:t>
            </a:r>
            <a:r>
              <a:rPr lang="en-CA" sz="1000" dirty="0"/>
              <a:t> rights;</a:t>
            </a:r>
          </a:p>
          <a:p>
            <a:pPr lvl="1">
              <a:defRPr/>
            </a:pPr>
            <a:r>
              <a:rPr lang="en-CA" sz="1000" dirty="0"/>
              <a:t>Rights other persons may have either in the work itself or in how the work is used, such </a:t>
            </a:r>
            <a:r>
              <a:rPr lang="en-CA" sz="1000" dirty="0" smtClean="0"/>
              <a:t>as </a:t>
            </a:r>
            <a:r>
              <a:rPr lang="en-CA" sz="1000" b="1" u="sng" dirty="0" smtClean="0"/>
              <a:t>publicity</a:t>
            </a:r>
            <a:r>
              <a:rPr lang="en-CA" sz="1000" dirty="0"/>
              <a:t> or privacy rights.</a:t>
            </a:r>
          </a:p>
          <a:p>
            <a:pPr marL="0" indent="0">
              <a:buFontTx/>
              <a:buNone/>
              <a:defRPr/>
            </a:pPr>
            <a:r>
              <a:rPr lang="en-CA" sz="1000" b="1" dirty="0"/>
              <a:t>Notice</a:t>
            </a:r>
            <a:r>
              <a:rPr lang="en-CA" sz="1000" dirty="0"/>
              <a:t> — For any reuse or distribution, you must make clear to others the license terms of this work. The best way to do this is with a link to this web page.</a:t>
            </a:r>
          </a:p>
        </p:txBody>
      </p:sp>
      <p:pic>
        <p:nvPicPr>
          <p:cNvPr id="24580" name="Picture 6" descr="http://i.creativecommons.org/l/by-nc-sa/3.0/88x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15913"/>
            <a:ext cx="204628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3349625"/>
            <a:ext cx="287338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2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2695575"/>
            <a:ext cx="28416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3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3663950"/>
            <a:ext cx="258762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Problem: Discrete Movements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CA" dirty="0" smtClean="0"/>
              <a:t>breaks the feeling of </a:t>
            </a:r>
            <a:br>
              <a:rPr lang="en-CA" dirty="0" smtClean="0"/>
            </a:br>
            <a:r>
              <a:rPr lang="en-CA" dirty="0" smtClean="0"/>
              <a:t>continuous interaction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"/>
          <a:stretch/>
        </p:blipFill>
        <p:spPr bwMode="auto">
          <a:xfrm>
            <a:off x="4644008" y="1988840"/>
            <a:ext cx="4176464" cy="4040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4008" y="1974122"/>
            <a:ext cx="4191669" cy="4057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65104"/>
            <a:ext cx="3850349" cy="1886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022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Motion Paths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Animates object movements along a path</a:t>
            </a:r>
          </a:p>
          <a:p>
            <a:pPr lvl="1"/>
            <a:endParaRPr lang="en-CA" dirty="0" smtClean="0"/>
          </a:p>
          <a:p>
            <a:r>
              <a:rPr lang="en-CA" dirty="0" smtClean="0"/>
              <a:t>Available in most presentation software</a:t>
            </a:r>
          </a:p>
          <a:p>
            <a:pPr lvl="1"/>
            <a:r>
              <a:rPr lang="en-CA" dirty="0" err="1" smtClean="0"/>
              <a:t>powerpoint</a:t>
            </a:r>
            <a:r>
              <a:rPr lang="en-CA" dirty="0" smtClean="0"/>
              <a:t>: motion paths</a:t>
            </a:r>
          </a:p>
          <a:p>
            <a:pPr lvl="1"/>
            <a:r>
              <a:rPr lang="en-CA" dirty="0" smtClean="0"/>
              <a:t>keynote: move actions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2141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24"/>
          <p:cNvGrpSpPr/>
          <p:nvPr/>
        </p:nvGrpSpPr>
        <p:grpSpPr>
          <a:xfrm>
            <a:off x="2843808" y="2486000"/>
            <a:ext cx="2819400" cy="2743200"/>
            <a:chOff x="1828800" y="1371600"/>
            <a:chExt cx="2819400" cy="2743200"/>
          </a:xfrm>
        </p:grpSpPr>
        <p:sp>
          <p:nvSpPr>
            <p:cNvPr id="44" name="Rectangle 43"/>
            <p:cNvSpPr/>
            <p:nvPr/>
          </p:nvSpPr>
          <p:spPr>
            <a:xfrm>
              <a:off x="1828800" y="1371600"/>
              <a:ext cx="2819400" cy="2743200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828800" y="1371600"/>
              <a:ext cx="2819400" cy="381000"/>
            </a:xfrm>
            <a:prstGeom prst="rect">
              <a:avLst/>
            </a:prstGeom>
            <a:solidFill>
              <a:sysClr val="windowText" lastClr="0000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Equipment Rental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905000" y="1905000"/>
              <a:ext cx="2743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Rounded Rectangle 46"/>
            <p:cNvSpPr/>
            <p:nvPr/>
          </p:nvSpPr>
          <p:spPr>
            <a:xfrm>
              <a:off x="1981200" y="3733800"/>
              <a:ext cx="2514600" cy="304800"/>
            </a:xfrm>
            <a:prstGeom prst="roundRect">
              <a:avLst/>
            </a:prstGeom>
            <a:solidFill>
              <a:sysClr val="windowText" lastClr="000000">
                <a:lumMod val="65000"/>
                <a:lumOff val="35000"/>
              </a:sys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Check out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8" name="Rectangle 47"/>
          <p:cNvSpPr/>
          <p:nvPr/>
        </p:nvSpPr>
        <p:spPr>
          <a:xfrm>
            <a:off x="3003703" y="3072696"/>
            <a:ext cx="304800" cy="3048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354723" y="3049387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Gloves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3003703" y="3453696"/>
            <a:ext cx="304800" cy="3048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354723" y="3430387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Hat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450253" y="3452872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2.00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3003703" y="3834696"/>
            <a:ext cx="304800" cy="3048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354723" y="3811387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Jacket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450253" y="3833872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5.00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4748808" y="4216122"/>
            <a:ext cx="762000" cy="1588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57" name="TextBox 56"/>
          <p:cNvSpPr txBox="1"/>
          <p:nvPr/>
        </p:nvSpPr>
        <p:spPr>
          <a:xfrm>
            <a:off x="3377208" y="4292322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Total</a:t>
            </a:r>
            <a:endParaRPr kumimoji="0" lang="en-US" sz="1800" b="0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450253" y="4299817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0.00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 rot="16200000" flipV="1">
            <a:off x="4825008" y="4644165"/>
            <a:ext cx="304800" cy="304800"/>
          </a:xfrm>
          <a:prstGeom prst="straightConnector1">
            <a:avLst/>
          </a:prstGeom>
          <a:noFill/>
          <a:ln w="63500" cap="flat" cmpd="sng" algn="ctr">
            <a:solidFill>
              <a:sysClr val="windowText" lastClr="000000"/>
            </a:solidFill>
            <a:prstDash val="solid"/>
            <a:headEnd type="none" w="med" len="med"/>
            <a:tailEnd type="triangle" w="lg" len="med"/>
          </a:ln>
          <a:effectLst/>
        </p:spPr>
      </p:cxnSp>
      <p:sp>
        <p:nvSpPr>
          <p:cNvPr id="60" name="TextBox 59"/>
          <p:cNvSpPr txBox="1"/>
          <p:nvPr/>
        </p:nvSpPr>
        <p:spPr>
          <a:xfrm>
            <a:off x="4450253" y="3071872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3.00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Example: Moving the Cursor</a:t>
            </a:r>
            <a:endParaRPr lang="en-US" dirty="0"/>
          </a:p>
        </p:txBody>
      </p:sp>
      <p:grpSp>
        <p:nvGrpSpPr>
          <p:cNvPr id="23" name="Group 22"/>
          <p:cNvGrpSpPr/>
          <p:nvPr/>
        </p:nvGrpSpPr>
        <p:grpSpPr>
          <a:xfrm>
            <a:off x="2843808" y="2471936"/>
            <a:ext cx="2819400" cy="2757264"/>
            <a:chOff x="4236595" y="457501"/>
            <a:chExt cx="2819400" cy="2757264"/>
          </a:xfrm>
        </p:grpSpPr>
        <p:grpSp>
          <p:nvGrpSpPr>
            <p:cNvPr id="62" name="Group 24"/>
            <p:cNvGrpSpPr/>
            <p:nvPr/>
          </p:nvGrpSpPr>
          <p:grpSpPr>
            <a:xfrm>
              <a:off x="4236595" y="457501"/>
              <a:ext cx="2819400" cy="2757264"/>
              <a:chOff x="1828800" y="1357536"/>
              <a:chExt cx="2819400" cy="2757264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1828800" y="1371600"/>
                <a:ext cx="2819400" cy="2743200"/>
              </a:xfrm>
              <a:prstGeom prst="rect">
                <a:avLst/>
              </a:prstGeom>
              <a:solidFill>
                <a:sysClr val="window" lastClr="FFFFFF">
                  <a:lumMod val="95000"/>
                </a:sysClr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1828800" y="1357536"/>
                <a:ext cx="2819400" cy="381000"/>
              </a:xfrm>
              <a:prstGeom prst="rect">
                <a:avLst/>
              </a:prstGeom>
              <a:solidFill>
                <a:sysClr val="windowText" lastClr="000000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Equipment Rental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1905000" y="1905000"/>
                <a:ext cx="2743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" name="Rounded Rectangle 65"/>
              <p:cNvSpPr/>
              <p:nvPr/>
            </p:nvSpPr>
            <p:spPr>
              <a:xfrm>
                <a:off x="1981200" y="3733800"/>
                <a:ext cx="2514600" cy="304800"/>
              </a:xfrm>
              <a:prstGeom prst="roundRect">
                <a:avLst/>
              </a:prstGeom>
              <a:solidFill>
                <a:sysClr val="windowText" lastClr="000000">
                  <a:lumMod val="65000"/>
                  <a:lumOff val="35000"/>
                </a:sysClr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Check out</a:t>
                </a:r>
                <a:endPara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67" name="Rectangle 66"/>
            <p:cNvSpPr/>
            <p:nvPr/>
          </p:nvSpPr>
          <p:spPr>
            <a:xfrm>
              <a:off x="4396490" y="1092407"/>
              <a:ext cx="304800" cy="3048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Wingdings 2"/>
                </a:rPr>
                <a:t></a:t>
              </a: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747510" y="1069098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Gloves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843040" y="1091583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3.00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4396490" y="1473407"/>
              <a:ext cx="304800" cy="3048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747510" y="1450098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Hat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843040" y="1472583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2.00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4396490" y="1854407"/>
              <a:ext cx="304800" cy="3048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747510" y="1831098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Jacket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843040" y="1853583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5.00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cxnSp>
          <p:nvCxnSpPr>
            <p:cNvPr id="76" name="Straight Connector 75"/>
            <p:cNvCxnSpPr/>
            <p:nvPr/>
          </p:nvCxnSpPr>
          <p:spPr>
            <a:xfrm>
              <a:off x="6141595" y="2235833"/>
              <a:ext cx="762000" cy="1588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77" name="TextBox 76"/>
            <p:cNvSpPr txBox="1"/>
            <p:nvPr/>
          </p:nvSpPr>
          <p:spPr>
            <a:xfrm>
              <a:off x="4769995" y="2312033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Total</a:t>
              </a:r>
              <a:endPara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5843040" y="2319528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3.00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cxnSp>
          <p:nvCxnSpPr>
            <p:cNvPr id="79" name="Straight Arrow Connector 78"/>
            <p:cNvCxnSpPr/>
            <p:nvPr/>
          </p:nvCxnSpPr>
          <p:spPr>
            <a:xfrm rot="16200000" flipV="1">
              <a:off x="4548890" y="1288315"/>
              <a:ext cx="304800" cy="304800"/>
            </a:xfrm>
            <a:prstGeom prst="straightConnector1">
              <a:avLst/>
            </a:prstGeom>
            <a:noFill/>
            <a:ln w="63500" cap="flat" cmpd="sng" algn="ctr">
              <a:solidFill>
                <a:sysClr val="windowText" lastClr="000000"/>
              </a:solidFill>
              <a:prstDash val="solid"/>
              <a:headEnd type="none" w="med" len="med"/>
              <a:tailEnd type="triangle" w="lg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0441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accel="45000" fill="hold" nodeType="click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4.44444E-6 C -0.00347 -0.00463 -0.00729 -0.00602 -0.01076 -0.00996 C -0.01441 -0.01389 -0.01337 -0.01436 -0.01736 -0.0169 C -0.02187 -0.01991 -0.01944 -0.01621 -0.02378 -0.02107 C -0.02847 -0.02639 -0.03299 -0.03264 -0.03871 -0.03635 C -0.04219 -0.03866 -0.04635 -0.04028 -0.04948 -0.04329 C -0.05521 -0.04862 -0.05972 -0.05625 -0.06562 -0.06135 C -0.06875 -0.06389 -0.07535 -0.06852 -0.07535 -0.06829 C -0.07604 -0.06991 -0.07656 -0.07153 -0.07743 -0.07269 C -0.07864 -0.07477 -0.08055 -0.07616 -0.08177 -0.07825 C -0.08646 -0.08681 -0.07812 -0.07848 -0.08611 -0.08519 C -0.09097 -0.09468 -0.09705 -0.09885 -0.1033 -0.10602 C -0.10816 -0.11158 -0.11094 -0.11783 -0.11614 -0.12269 C -0.11788 -0.13496 -0.12031 -0.13218 -0.12691 -0.1382 C -0.1309 -0.14607 -0.13472 -0.15232 -0.1408 -0.15764 C -0.14236 -0.16042 -0.14305 -0.16412 -0.14514 -0.16598 C -0.15052 -0.17061 -0.1566 -0.17385 -0.16233 -0.17709 C -0.16458 -0.17825 -0.16684 -0.17825 -0.16875 -0.17987 C -0.17326 -0.18357 -0.17969 -0.18727 -0.18489 -0.18959 C -0.18524 -0.19098 -0.18594 -0.19237 -0.18594 -0.19375 C -0.18594 -0.19561 -0.18489 -0.19931 -0.18489 -0.19908 " pathEditMode="relative" rAng="0" ptsTypes="ffffffffffffffffffffA" p14:bounceEnd="26000">
                                          <p:cBhvr>
                                            <p:cTn id="6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306" y="-997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96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0" presetClass="path" presetSubtype="0" accel="45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8.33333E-7 4.44444E-6 C -0.00347 -0.00463 -0.00729 -0.00602 -0.01076 -0.00996 C -0.01441 -0.01389 -0.01337 -0.01436 -0.01736 -0.0169 C -0.02187 -0.01991 -0.01944 -0.01621 -0.02378 -0.02107 C -0.02847 -0.02639 -0.03299 -0.03264 -0.03871 -0.03635 C -0.04219 -0.03866 -0.04635 -0.04028 -0.04948 -0.04329 C -0.05521 -0.04862 -0.05972 -0.05625 -0.06562 -0.06135 C -0.06875 -0.06389 -0.07535 -0.06852 -0.07535 -0.06829 C -0.07604 -0.06991 -0.07656 -0.07153 -0.07743 -0.07269 C -0.07864 -0.07477 -0.08055 -0.07616 -0.08177 -0.07825 C -0.08646 -0.08681 -0.07812 -0.07848 -0.08611 -0.08519 C -0.09097 -0.09468 -0.09705 -0.09885 -0.1033 -0.10602 C -0.10816 -0.11158 -0.11094 -0.11783 -0.11614 -0.12269 C -0.11788 -0.13496 -0.12031 -0.13218 -0.12691 -0.1382 C -0.1309 -0.14607 -0.13472 -0.15232 -0.1408 -0.15764 C -0.14236 -0.16042 -0.14305 -0.16412 -0.14514 -0.16598 C -0.15052 -0.17061 -0.1566 -0.17385 -0.16233 -0.17709 C -0.16458 -0.17825 -0.16684 -0.17825 -0.16875 -0.17987 C -0.17326 -0.18357 -0.17969 -0.18727 -0.18489 -0.18959 C -0.18524 -0.19098 -0.18594 -0.19237 -0.18594 -0.19375 C -0.18594 -0.19561 -0.18489 -0.19931 -0.18489 -0.19908 " pathEditMode="relative" rAng="0" ptsTypes="ffffffffffffffffffffA">
                                          <p:cBhvr>
                                            <p:cTn id="6" dur="200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306" y="-997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 vol="96000"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Example: Moving the Cursor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1. Specify final location of cursor</a:t>
            </a:r>
          </a:p>
          <a:p>
            <a:pPr lvl="1"/>
            <a:r>
              <a:rPr lang="en-CA" dirty="0" smtClean="0"/>
              <a:t>copy cursor in Frame 3 to Frame 2</a:t>
            </a:r>
          </a:p>
          <a:p>
            <a:pPr lvl="1"/>
            <a:r>
              <a:rPr lang="en-CA" dirty="0" smtClean="0"/>
              <a:t>select original cursor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0629"/>
            <a:ext cx="4104456" cy="3770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18959"/>
            <a:ext cx="3850349" cy="1886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235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604" y="2850629"/>
            <a:ext cx="4120852" cy="3949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Example: Moving the Cursor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2. Select a motion path</a:t>
            </a:r>
          </a:p>
          <a:p>
            <a:pPr lvl="1"/>
            <a:r>
              <a:rPr lang="en-CA" dirty="0" smtClean="0"/>
              <a:t>animation tab</a:t>
            </a:r>
          </a:p>
          <a:p>
            <a:pPr lvl="1"/>
            <a:r>
              <a:rPr lang="en-CA" dirty="0" smtClean="0"/>
              <a:t>add animation</a:t>
            </a:r>
          </a:p>
          <a:p>
            <a:pPr lvl="1"/>
            <a:r>
              <a:rPr lang="en-CA" dirty="0" smtClean="0"/>
              <a:t>custom paths</a:t>
            </a:r>
          </a:p>
        </p:txBody>
      </p:sp>
    </p:spTree>
    <p:extLst>
      <p:ext uri="{BB962C8B-B14F-4D97-AF65-F5344CB8AC3E}">
        <p14:creationId xmlns:p14="http://schemas.microsoft.com/office/powerpoint/2010/main" val="386792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604" y="2850628"/>
            <a:ext cx="4120852" cy="378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Example: Moving the Cursor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3. Create the motion path</a:t>
            </a:r>
          </a:p>
          <a:p>
            <a:pPr lvl="1"/>
            <a:r>
              <a:rPr lang="en-CA" dirty="0" smtClean="0"/>
              <a:t>draw line from start to end position</a:t>
            </a:r>
          </a:p>
          <a:p>
            <a:pPr lvl="1"/>
            <a:r>
              <a:rPr lang="en-CA" dirty="0" smtClean="0"/>
              <a:t>remove reference </a:t>
            </a:r>
            <a:br>
              <a:rPr lang="en-CA" dirty="0" smtClean="0"/>
            </a:br>
            <a:r>
              <a:rPr lang="en-CA" dirty="0" smtClean="0"/>
              <a:t>cursor</a:t>
            </a:r>
          </a:p>
        </p:txBody>
      </p:sp>
    </p:spTree>
    <p:extLst>
      <p:ext uri="{BB962C8B-B14F-4D97-AF65-F5344CB8AC3E}">
        <p14:creationId xmlns:p14="http://schemas.microsoft.com/office/powerpoint/2010/main" val="318363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604" y="2850628"/>
            <a:ext cx="4120851" cy="3786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Example: Moving the Cursor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4. Add effects</a:t>
            </a:r>
          </a:p>
          <a:p>
            <a:pPr lvl="1"/>
            <a:r>
              <a:rPr lang="en-CA" dirty="0" smtClean="0"/>
              <a:t>when animation starts</a:t>
            </a:r>
          </a:p>
          <a:p>
            <a:pPr lvl="1"/>
            <a:r>
              <a:rPr lang="en-CA" dirty="0" smtClean="0"/>
              <a:t>speed of animation</a:t>
            </a:r>
          </a:p>
          <a:p>
            <a:pPr lvl="1"/>
            <a:r>
              <a:rPr lang="en-CA" dirty="0" smtClean="0"/>
              <a:t>sounds…</a:t>
            </a:r>
          </a:p>
        </p:txBody>
      </p:sp>
    </p:spTree>
    <p:extLst>
      <p:ext uri="{BB962C8B-B14F-4D97-AF65-F5344CB8AC3E}">
        <p14:creationId xmlns:p14="http://schemas.microsoft.com/office/powerpoint/2010/main" val="12966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CrossY Prototype for Tablets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627813"/>
            <a:ext cx="6483350" cy="230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Inspired by the </a:t>
            </a:r>
            <a:r>
              <a:rPr lang="en-US" sz="9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CrossY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 system: http://www.cs.umd.edu/hcil/crossy/ by </a:t>
            </a:r>
            <a:r>
              <a:rPr lang="en-US" sz="9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Apitz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 and </a:t>
            </a:r>
            <a:r>
              <a:rPr lang="en-US" sz="900" dirty="0" err="1">
                <a:solidFill>
                  <a:schemeClr val="bg2">
                    <a:lumMod val="75000"/>
                  </a:schemeClr>
                </a:solidFill>
                <a:latin typeface="+mj-lt"/>
              </a:rPr>
              <a:t>Guimbretiere</a:t>
            </a:r>
            <a:endParaRPr lang="en-US" sz="9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6628" name="Isosceles Triangle 5"/>
          <p:cNvSpPr>
            <a:spLocks/>
          </p:cNvSpPr>
          <p:nvPr/>
        </p:nvSpPr>
        <p:spPr bwMode="auto">
          <a:xfrm>
            <a:off x="2286000" y="2357438"/>
            <a:ext cx="357188" cy="2286000"/>
          </a:xfrm>
          <a:prstGeom prst="triangle">
            <a:avLst>
              <a:gd name="adj" fmla="val 53810"/>
            </a:avLst>
          </a:prstGeom>
          <a:solidFill>
            <a:schemeClr val="accent1"/>
          </a:solidFill>
          <a:ln w="12699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grpSp>
        <p:nvGrpSpPr>
          <p:cNvPr id="26629" name="Group 16"/>
          <p:cNvGrpSpPr>
            <a:grpSpLocks/>
          </p:cNvGrpSpPr>
          <p:nvPr/>
        </p:nvGrpSpPr>
        <p:grpSpPr bwMode="auto">
          <a:xfrm>
            <a:off x="1714500" y="2357438"/>
            <a:ext cx="285750" cy="2286000"/>
            <a:chOff x="714348" y="1714488"/>
            <a:chExt cx="285752" cy="2286016"/>
          </a:xfrm>
        </p:grpSpPr>
        <p:sp>
          <p:nvSpPr>
            <p:cNvPr id="26638" name="Rectangle 6"/>
            <p:cNvSpPr>
              <a:spLocks noChangeArrowheads="1"/>
            </p:cNvSpPr>
            <p:nvPr/>
          </p:nvSpPr>
          <p:spPr bwMode="auto">
            <a:xfrm>
              <a:off x="714348" y="1714488"/>
              <a:ext cx="285752" cy="285752"/>
            </a:xfrm>
            <a:prstGeom prst="rect">
              <a:avLst/>
            </a:prstGeom>
            <a:solidFill>
              <a:srgbClr val="FFFFFF"/>
            </a:solidFill>
            <a:ln w="12699" algn="ctr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endParaRPr lang="en-US"/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714348" y="2000240"/>
              <a:ext cx="285752" cy="28575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699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714348" y="2285992"/>
              <a:ext cx="285752" cy="28575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12699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641" name="Rectangle 9"/>
            <p:cNvSpPr>
              <a:spLocks noChangeArrowheads="1"/>
            </p:cNvSpPr>
            <p:nvPr/>
          </p:nvSpPr>
          <p:spPr bwMode="auto">
            <a:xfrm>
              <a:off x="714348" y="2571744"/>
              <a:ext cx="285752" cy="285752"/>
            </a:xfrm>
            <a:prstGeom prst="rect">
              <a:avLst/>
            </a:prstGeom>
            <a:solidFill>
              <a:schemeClr val="accent2"/>
            </a:solidFill>
            <a:ln w="12699" algn="ctr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endParaRPr lang="en-US"/>
            </a:p>
          </p:txBody>
        </p:sp>
        <p:sp>
          <p:nvSpPr>
            <p:cNvPr id="26642" name="Rectangle 10"/>
            <p:cNvSpPr>
              <a:spLocks noChangeArrowheads="1"/>
            </p:cNvSpPr>
            <p:nvPr/>
          </p:nvSpPr>
          <p:spPr bwMode="auto">
            <a:xfrm>
              <a:off x="714348" y="2857496"/>
              <a:ext cx="285752" cy="285752"/>
            </a:xfrm>
            <a:prstGeom prst="rect">
              <a:avLst/>
            </a:prstGeom>
            <a:solidFill>
              <a:srgbClr val="FF0000"/>
            </a:solidFill>
            <a:ln w="12699" algn="ctr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endParaRPr lang="en-US"/>
            </a:p>
          </p:txBody>
        </p:sp>
        <p:sp>
          <p:nvSpPr>
            <p:cNvPr id="26643" name="Rectangle 11"/>
            <p:cNvSpPr>
              <a:spLocks noChangeArrowheads="1"/>
            </p:cNvSpPr>
            <p:nvPr/>
          </p:nvSpPr>
          <p:spPr bwMode="auto">
            <a:xfrm>
              <a:off x="714348" y="3143248"/>
              <a:ext cx="285752" cy="285752"/>
            </a:xfrm>
            <a:prstGeom prst="rect">
              <a:avLst/>
            </a:prstGeom>
            <a:solidFill>
              <a:srgbClr val="7030A0"/>
            </a:solidFill>
            <a:ln w="12699" algn="ctr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lIns="92075" tIns="46038" rIns="92075" bIns="46038" anchor="ctr">
              <a:spAutoFit/>
            </a:bodyPr>
            <a:lstStyle/>
            <a:p>
              <a:endParaRPr lang="en-US"/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714348" y="3429000"/>
              <a:ext cx="285752" cy="285752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12699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714348" y="3714752"/>
              <a:ext cx="285752" cy="285752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 w="12699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</p:grpSp>
      <p:cxnSp>
        <p:nvCxnSpPr>
          <p:cNvPr id="31" name="Straight Connector 30"/>
          <p:cNvCxnSpPr/>
          <p:nvPr/>
        </p:nvCxnSpPr>
        <p:spPr bwMode="auto">
          <a:xfrm rot="10800000">
            <a:off x="4357688" y="4713288"/>
            <a:ext cx="3357562" cy="1587"/>
          </a:xfrm>
          <a:prstGeom prst="line">
            <a:avLst/>
          </a:prstGeom>
          <a:solidFill>
            <a:schemeClr val="accent1"/>
          </a:solidFill>
          <a:ln w="4826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4357688" y="4429125"/>
            <a:ext cx="3643312" cy="1714500"/>
          </a:xfrm>
          <a:prstGeom prst="rect">
            <a:avLst/>
          </a:prstGeom>
          <a:solidFill>
            <a:srgbClr val="FFFFFF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28" name="Isosceles Triangle 27"/>
          <p:cNvSpPr>
            <a:spLocks/>
          </p:cNvSpPr>
          <p:nvPr/>
        </p:nvSpPr>
        <p:spPr bwMode="auto">
          <a:xfrm>
            <a:off x="2286000" y="2357438"/>
            <a:ext cx="357188" cy="2286000"/>
          </a:xfrm>
          <a:prstGeom prst="triangle">
            <a:avLst>
              <a:gd name="adj" fmla="val 53810"/>
            </a:avLst>
          </a:prstGeom>
          <a:solidFill>
            <a:srgbClr val="FF0000"/>
          </a:solidFill>
          <a:ln w="12699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29" name="Isosceles Triangle 28"/>
          <p:cNvSpPr>
            <a:spLocks/>
          </p:cNvSpPr>
          <p:nvPr/>
        </p:nvSpPr>
        <p:spPr bwMode="auto">
          <a:xfrm>
            <a:off x="2286000" y="2357438"/>
            <a:ext cx="357188" cy="2286000"/>
          </a:xfrm>
          <a:prstGeom prst="triangle">
            <a:avLst>
              <a:gd name="adj" fmla="val 53810"/>
            </a:avLst>
          </a:prstGeom>
          <a:solidFill>
            <a:schemeClr val="tx1">
              <a:lumMod val="65000"/>
              <a:lumOff val="35000"/>
            </a:schemeClr>
          </a:solidFill>
          <a:ln w="12699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lIns="92075" tIns="46038" rIns="92075" bIns="46038" anchor="ctr">
            <a:spAutoFit/>
          </a:bodyPr>
          <a:lstStyle/>
          <a:p>
            <a:pPr>
              <a:defRPr/>
            </a:pPr>
            <a:endParaRPr lang="en-US"/>
          </a:p>
        </p:txBody>
      </p:sp>
      <p:cxnSp>
        <p:nvCxnSpPr>
          <p:cNvPr id="26635" name="Straight Connector 37"/>
          <p:cNvCxnSpPr>
            <a:cxnSpLocks noChangeShapeType="1"/>
          </p:cNvCxnSpPr>
          <p:nvPr/>
        </p:nvCxnSpPr>
        <p:spPr bwMode="auto">
          <a:xfrm>
            <a:off x="3500438" y="2857500"/>
            <a:ext cx="2500312" cy="1588"/>
          </a:xfrm>
          <a:prstGeom prst="line">
            <a:avLst/>
          </a:prstGeom>
          <a:noFill/>
          <a:ln w="177800" algn="ctr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" name="Rectangle 35"/>
          <p:cNvSpPr/>
          <p:nvPr/>
        </p:nvSpPr>
        <p:spPr bwMode="auto">
          <a:xfrm>
            <a:off x="3500438" y="2286000"/>
            <a:ext cx="3643312" cy="1714500"/>
          </a:xfrm>
          <a:prstGeom prst="rect">
            <a:avLst/>
          </a:prstGeom>
          <a:solidFill>
            <a:srgbClr val="FFFFFF"/>
          </a:solidFill>
          <a:ln w="12699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66563" name="Picture 3" descr="C:\Users\saul\AppData\Local\Microsoft\Windows\Temporary Internet Files\Content.IE5\7R5BU7RD\MCj03826130000[1]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1643063"/>
            <a:ext cx="1785937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20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7341E-7 C -0.00034 0.00046 -0.00052 0.00115 -0.01007 -0.01133 C -0.01961 -0.02382 -0.03368 -0.05526 -0.05764 -0.07445 C -0.08159 -0.09364 -0.12066 -0.11861 -0.15416 -0.12648 C -0.18767 -0.13434 -0.23455 -0.13642 -0.2592 -0.12185 C -0.28385 -0.10728 -0.29357 -0.07515 -0.30173 -0.03838 C -0.30989 -0.00162 -0.3184 0.06774 -0.3085 0.09942 C -0.29861 0.1311 -0.26753 0.13919 -0.24236 0.15121 C -0.21718 0.16324 -0.1776 0.1667 -0.15764 0.17156 C -0.13767 0.17641 -0.13281 0.18428 -0.12205 0.18058 C -0.11128 0.17688 -0.09948 0.16208 -0.09323 0.1489 C -0.08698 0.13572 -0.08923 0.11653 -0.08472 0.10127 C -0.0802 0.08647 -0.07691 0.06659 -0.06614 0.05873 C -0.05538 0.05087 -0.03645 0.0548 -0.02031 0.0541 C -0.00416 0.05341 0.01841 0.05364 0.03056 0.0541 C 0.04271 0.05457 0.04861 0.05595 0.05261 0.05641 " pathEditMode="relative" ptsTypes="aaaaaaaaaaaaaaaA">
                                      <p:cBhvr>
                                        <p:cTn id="6" dur="5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6 0.05643 L 0.3026 0.0564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0.00301 L 0.25 1.11022E-1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22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261 0.05643 C 0.3165 0.01989 0.33056 -0.01642 0.32639 -0.03492 C 0.32223 -0.05342 0.33178 -0.06129 0.27709 -0.05481 C 0.2224 -0.04834 0.0165 0.00046 -0.00191 0.00463 " pathEditMode="relative" ptsTypes="aaaA">
                                      <p:cBhvr>
                                        <p:cTn id="16" dur="2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4792E-6 C -0.00799 -0.01064 -0.01025 -0.0111 -0.01702 -0.02498 C -0.01806 -0.02729 -0.02049 -0.02752 -0.02205 -0.02937 C -0.0257 -0.03354 -0.02969 -0.0377 -0.03229 -0.04302 C -0.03733 -0.05319 -0.0434 -0.06129 -0.05087 -0.06776 C -0.05643 -0.0791 -0.05278 -0.07355 -0.06441 -0.08372 C -0.06615 -0.08534 -0.06962 -0.08812 -0.06962 -0.08788 C -0.07205 -0.09343 -0.07795 -0.10454 -0.08143 -0.10824 C -0.08281 -0.10962 -0.0849 -0.10939 -0.08646 -0.11055 C -0.09479 -0.1161 -0.10313 -0.12049 -0.11198 -0.12396 C -0.19688 -0.12234 -0.1908 -0.13275 -0.23906 -0.11286 C -0.24254 -0.10546 -0.24827 -0.10292 -0.25087 -0.09505 C -0.25469 -0.08349 -0.25556 -0.0717 -0.26111 -0.06106 C -0.26528 -0.04441 -0.27066 -0.02822 -0.27795 -0.01365 C -0.27986 -0.00972 -0.27934 -0.00393 -0.28143 2.24792E-6 C -0.28924 0.01526 -0.28681 0.00832 -0.28993 0.02012 C -0.29219 0.04278 -0.29323 0.05065 -0.29323 0.07886 C -0.29323 0.12534 -0.29254 0.17183 -0.2915 0.21855 C -0.29097 0.23982 -0.26302 0.25647 -0.24913 0.25694 C -0.204 0.25832 -0.15868 0.25855 -0.11354 0.25925 C -0.104 0.26364 -0.09792 0.26619 -0.0882 0.26827 C -0.07396 0.27474 -0.06476 0.29417 -0.05087 0.29995 C -0.03854 0.30504 -0.01893 0.3062 -0.00677 0.30643 C 0.04288 0.30712 0.09271 0.30643 0.14236 0.30643 " pathEditMode="relative" rAng="0" ptsTypes="fffffffffffffffffffffffA">
                                      <p:cBhvr>
                                        <p:cTn id="19" dur="5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871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236 0.30671 L 0.39236 0.3067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0.00301 L 0.25 1.11022E-1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22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8" grpId="0" animBg="1"/>
      <p:bldP spid="29" grpId="0" animBg="1"/>
      <p:bldP spid="36" grpId="0" animBg="1"/>
    </p:bldLst>
  </p:timing>
</p:sld>
</file>

<file path=ppt/theme/theme1.xml><?xml version="1.0" encoding="utf-8"?>
<a:theme xmlns:a="http://schemas.openxmlformats.org/drawingml/2006/main" name="phidgets">
  <a:themeElements>
    <a:clrScheme name="">
      <a:dk1>
        <a:srgbClr val="000000"/>
      </a:dk1>
      <a:lt1>
        <a:srgbClr val="FFFFA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D4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hidge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phidget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idget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Phidgets.UIST2001.v2</Template>
  <TotalTime>1268</TotalTime>
  <Pages>9</Pages>
  <Words>230</Words>
  <Application>Microsoft Office PowerPoint</Application>
  <PresentationFormat>Letter Paper (8.5x11 in)</PresentationFormat>
  <Paragraphs>91</Paragraphs>
  <Slides>13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phidgets</vt:lpstr>
      <vt:lpstr>Motion Paths</vt:lpstr>
      <vt:lpstr>Problem: Discrete Movements</vt:lpstr>
      <vt:lpstr>Motion Paths</vt:lpstr>
      <vt:lpstr>Example: Moving the Cursor</vt:lpstr>
      <vt:lpstr>Example: Moving the Cursor</vt:lpstr>
      <vt:lpstr>Example: Moving the Cursor</vt:lpstr>
      <vt:lpstr>Example: Moving the Cursor</vt:lpstr>
      <vt:lpstr>Example: Moving the Cursor</vt:lpstr>
      <vt:lpstr>CrossY Prototype for Tablets</vt:lpstr>
      <vt:lpstr>CrossY Prototype for Tablets – How?</vt:lpstr>
      <vt:lpstr>PowerPoint Presentation</vt:lpstr>
      <vt:lpstr>You now know</vt:lpstr>
      <vt:lpstr>Permissions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481</dc:title>
  <dc:creator>Saul Greenberg</dc:creator>
  <cp:lastModifiedBy>Saul Greenberg</cp:lastModifiedBy>
  <cp:revision>300</cp:revision>
  <cp:lastPrinted>1998-08-16T20:55:46Z</cp:lastPrinted>
  <dcterms:created xsi:type="dcterms:W3CDTF">1995-08-10T13:01:54Z</dcterms:created>
  <dcterms:modified xsi:type="dcterms:W3CDTF">2012-11-13T04:44:15Z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>saul@cpsc.ucalgary.ca</vt:lpwstr>
  </property>
  <property fmtid="{D5CDD505-2E9C-101B-9397-08002B2CF9AE}" pid="8" name="HomePage">
    <vt:lpwstr>http://www.cpsc.ucalgary.ca/~saul</vt:lpwstr>
  </property>
  <property fmtid="{D5CDD505-2E9C-101B-9397-08002B2CF9AE}" pid="9" name="Other">
    <vt:lpwstr>Saul Greenberg, _x000d_
Department of Computer Science, _x000d_
University of Calgary,  _x000d_
Calgary, Alberta CANADA_x000d_
T2N 1N4</vt:lpwstr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false</vt:bool>
  </property>
  <property fmtid="{D5CDD505-2E9C-101B-9397-08002B2CF9AE}" pid="13" name="BackColor">
    <vt:i4>16777215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D:\@www\grouplab\saul\481\topics</vt:lpwstr>
  </property>
</Properties>
</file>