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38"/>
  </p:notesMasterIdLst>
  <p:handoutMasterIdLst>
    <p:handoutMasterId r:id="rId39"/>
  </p:handoutMasterIdLst>
  <p:sldIdLst>
    <p:sldId id="342" r:id="rId2"/>
    <p:sldId id="343" r:id="rId3"/>
    <p:sldId id="344" r:id="rId4"/>
    <p:sldId id="345" r:id="rId5"/>
    <p:sldId id="346" r:id="rId6"/>
    <p:sldId id="307" r:id="rId7"/>
    <p:sldId id="347" r:id="rId8"/>
    <p:sldId id="349" r:id="rId9"/>
    <p:sldId id="350" r:id="rId10"/>
    <p:sldId id="348" r:id="rId11"/>
    <p:sldId id="351" r:id="rId12"/>
    <p:sldId id="352" r:id="rId13"/>
    <p:sldId id="358" r:id="rId14"/>
    <p:sldId id="353" r:id="rId15"/>
    <p:sldId id="354" r:id="rId16"/>
    <p:sldId id="355" r:id="rId17"/>
    <p:sldId id="356" r:id="rId18"/>
    <p:sldId id="357" r:id="rId19"/>
    <p:sldId id="360" r:id="rId20"/>
    <p:sldId id="361" r:id="rId21"/>
    <p:sldId id="363" r:id="rId22"/>
    <p:sldId id="364" r:id="rId23"/>
    <p:sldId id="362" r:id="rId24"/>
    <p:sldId id="359" r:id="rId25"/>
    <p:sldId id="365" r:id="rId26"/>
    <p:sldId id="366" r:id="rId27"/>
    <p:sldId id="367" r:id="rId28"/>
    <p:sldId id="368" r:id="rId29"/>
    <p:sldId id="369" r:id="rId30"/>
    <p:sldId id="371" r:id="rId31"/>
    <p:sldId id="370" r:id="rId32"/>
    <p:sldId id="374" r:id="rId33"/>
    <p:sldId id="373" r:id="rId34"/>
    <p:sldId id="376" r:id="rId35"/>
    <p:sldId id="375" r:id="rId36"/>
    <p:sldId id="341" r:id="rId37"/>
  </p:sldIdLst>
  <p:sldSz cx="9144000" cy="6858000" type="letter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00"/>
    <a:srgbClr val="CC3300"/>
    <a:srgbClr val="DDDDDD"/>
    <a:srgbClr val="FFFFFF"/>
    <a:srgbClr val="969696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5" autoAdjust="0"/>
    <p:restoredTop sz="91174" autoAdjust="0"/>
  </p:normalViewPr>
  <p:slideViewPr>
    <p:cSldViewPr>
      <p:cViewPr>
        <p:scale>
          <a:sx n="67" d="100"/>
          <a:sy n="67" d="100"/>
        </p:scale>
        <p:origin x="-1152" y="-15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008" y="-84"/>
      </p:cViewPr>
      <p:guideLst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71500" y="8674100"/>
            <a:ext cx="2860675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defTabSz="986349" eaLnBrk="0" hangingPunct="0">
              <a:defRPr sz="1000" b="0" i="1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Sketchbook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7638" y="8674100"/>
            <a:ext cx="2801937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algn="r" defTabSz="986349" eaLnBrk="0" hangingPunct="0">
              <a:defRPr sz="1000" b="0" i="1">
                <a:latin typeface="Arial" charset="0"/>
              </a:defRPr>
            </a:lvl1pPr>
          </a:lstStyle>
          <a:p>
            <a:pPr>
              <a:defRPr/>
            </a:pPr>
            <a:fld id="{9548DB07-BB2D-42EE-BF52-9E9BA9F0C4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361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t" anchorCtr="0" compatLnSpc="1">
            <a:prstTxWarp prst="textNoShape">
              <a:avLst/>
            </a:prstTxWarp>
          </a:bodyPr>
          <a:lstStyle>
            <a:lvl1pPr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t" anchorCtr="0" compatLnSpc="1">
            <a:prstTxWarp prst="textNoShape">
              <a:avLst/>
            </a:prstTxWarp>
          </a:bodyPr>
          <a:lstStyle>
            <a:lvl1pPr algn="r"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algn="r"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fld id="{F125B6EF-3649-4387-817C-DFA2E05CEF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3257550" y="9144000"/>
            <a:ext cx="8001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443" tIns="47872" rIns="92443" bIns="47872">
            <a:spAutoFit/>
          </a:bodyPr>
          <a:lstStyle/>
          <a:p>
            <a:pPr algn="ctr" defTabSz="936625" eaLnBrk="0" hangingPunct="0">
              <a:lnSpc>
                <a:spcPct val="90000"/>
              </a:lnSpc>
            </a:pPr>
            <a:r>
              <a:rPr lang="en-US" sz="1200" b="0">
                <a:latin typeface="Arial" charset="0"/>
              </a:rPr>
              <a:t>Page </a:t>
            </a:r>
            <a:fld id="{BC622E97-C72B-499F-BD65-3C9BB8A4306E}" type="slidenum">
              <a:rPr lang="en-US" sz="1200" b="0">
                <a:latin typeface="Arial" charset="0"/>
              </a:rPr>
              <a:pPr algn="ctr" defTabSz="936625" eaLnBrk="0" hangingPunct="0">
                <a:lnSpc>
                  <a:spcPct val="90000"/>
                </a:lnSpc>
              </a:pPr>
              <a:t>‹#›</a:t>
            </a:fld>
            <a:endParaRPr lang="en-US" sz="1200" b="0">
              <a:latin typeface="Arial" charset="0"/>
            </a:endParaRPr>
          </a:p>
        </p:txBody>
      </p:sp>
      <p:sp>
        <p:nvSpPr>
          <p:cNvPr id="25607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6825" y="727075"/>
            <a:ext cx="4781550" cy="3586163"/>
          </a:xfrm>
          <a:prstGeom prst="rect">
            <a:avLst/>
          </a:prstGeom>
          <a:noFill/>
          <a:ln w="12699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6" name="Rectangle 8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313" y="4560888"/>
            <a:ext cx="536257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394" tIns="49523" rIns="97394" bIns="495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Body Text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27435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5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14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15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16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17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18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19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20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21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22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23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6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24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25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7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8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9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10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11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12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13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1412776"/>
            <a:ext cx="7777559" cy="720080"/>
          </a:xfrm>
        </p:spPr>
        <p:txBody>
          <a:bodyPr/>
          <a:lstStyle>
            <a:lvl1pPr algn="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47864" y="2060848"/>
            <a:ext cx="5000600" cy="334888"/>
          </a:xfrm>
        </p:spPr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8995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8857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77724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66725" y="1700213"/>
            <a:ext cx="4064000" cy="475297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3125" y="1700213"/>
            <a:ext cx="4065588" cy="4752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0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Line 4"/>
          <p:cNvSpPr>
            <a:spLocks noChangeShapeType="1"/>
          </p:cNvSpPr>
          <p:nvPr userDrawn="1"/>
        </p:nvSpPr>
        <p:spPr bwMode="auto">
          <a:xfrm>
            <a:off x="457200" y="1219200"/>
            <a:ext cx="83058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5458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725" y="1700213"/>
            <a:ext cx="40640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700213"/>
            <a:ext cx="4065588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Line 4"/>
          <p:cNvSpPr>
            <a:spLocks noChangeShapeType="1"/>
          </p:cNvSpPr>
          <p:nvPr userDrawn="1"/>
        </p:nvSpPr>
        <p:spPr bwMode="auto">
          <a:xfrm>
            <a:off x="457200" y="1219200"/>
            <a:ext cx="83058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127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841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778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99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55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019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48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7644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5" y="1700213"/>
            <a:ext cx="8281988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5" r:id="rId3"/>
    <p:sldLayoutId id="2147483656" r:id="rId4"/>
    <p:sldLayoutId id="2147483657" r:id="rId5"/>
    <p:sldLayoutId id="2147483665" r:id="rId6"/>
    <p:sldLayoutId id="2147483658" r:id="rId7"/>
    <p:sldLayoutId id="2147483664" r:id="rId8"/>
    <p:sldLayoutId id="2147483659" r:id="rId9"/>
    <p:sldLayoutId id="2147483660" r:id="rId10"/>
    <p:sldLayoutId id="21474836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None/>
        <a:defRPr sz="2800">
          <a:solidFill>
            <a:srgbClr val="000066"/>
          </a:solidFill>
          <a:latin typeface="+mj-lt"/>
          <a:ea typeface="+mn-ea"/>
          <a:cs typeface="+mn-cs"/>
        </a:defRPr>
      </a:lvl1pPr>
      <a:lvl2pPr marL="536575" indent="-268288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Char char="•"/>
        <a:defRPr sz="2400">
          <a:solidFill>
            <a:srgbClr val="000066"/>
          </a:solidFill>
          <a:latin typeface="+mj-lt"/>
        </a:defRPr>
      </a:lvl2pPr>
      <a:lvl3pPr marL="1073150" indent="-268288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Char char="o"/>
        <a:defRPr sz="2000">
          <a:solidFill>
            <a:srgbClr val="000066"/>
          </a:solidFill>
          <a:latin typeface="+mj-lt"/>
        </a:defRPr>
      </a:lvl3pPr>
      <a:lvl4pPr marL="1611313" indent="-358775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Font typeface="Times New Roman" pitchFamily="18" charset="0"/>
        <a:buChar char="–"/>
        <a:defRPr sz="1600">
          <a:solidFill>
            <a:srgbClr val="000066"/>
          </a:solidFill>
          <a:latin typeface="+mj-lt"/>
        </a:defRPr>
      </a:lvl4pPr>
      <a:lvl5pPr marL="2063750" indent="-27305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j-lt"/>
        </a:defRPr>
      </a:lvl5pPr>
      <a:lvl6pPr marL="25209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81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353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925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The Narrative Storyboard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Chapter 4.4 in Sketching User Experiences: The Workbook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459221"/>
            <a:ext cx="3138661" cy="3778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774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 Storyline</a:t>
            </a:r>
            <a:endParaRPr lang="en-US" sz="20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6724" y="1700213"/>
            <a:ext cx="8569771" cy="4752975"/>
          </a:xfrm>
        </p:spPr>
        <p:txBody>
          <a:bodyPr/>
          <a:lstStyle/>
          <a:p>
            <a:r>
              <a:rPr lang="en-CA" sz="2400" dirty="0" smtClean="0"/>
              <a:t>Fred passes by a public announcement board &amp;</a:t>
            </a:r>
          </a:p>
          <a:p>
            <a:endParaRPr lang="en-CA" sz="2400" dirty="0" smtClean="0"/>
          </a:p>
          <a:p>
            <a:r>
              <a:rPr lang="en-CA" sz="2400" dirty="0" smtClean="0"/>
              <a:t>He is interested in more info about 1 announcement</a:t>
            </a:r>
          </a:p>
          <a:p>
            <a:endParaRPr lang="en-CA" sz="2400" dirty="0"/>
          </a:p>
          <a:p>
            <a:r>
              <a:rPr lang="en-CA" sz="2400" dirty="0" smtClean="0"/>
              <a:t>He uses the phone to capture bar code next to display</a:t>
            </a:r>
          </a:p>
          <a:p>
            <a:endParaRPr lang="en-CA" sz="2400" dirty="0" smtClean="0"/>
          </a:p>
          <a:p>
            <a:r>
              <a:rPr lang="en-CA" sz="2400" dirty="0" smtClean="0"/>
              <a:t>He reads detailed info that appears on the phone</a:t>
            </a:r>
          </a:p>
          <a:p>
            <a:endParaRPr lang="en-CA" sz="2400" dirty="0" smtClean="0"/>
          </a:p>
          <a:p>
            <a:r>
              <a:rPr lang="en-CA" sz="2400" dirty="0" smtClean="0"/>
              <a:t>He walk away</a:t>
            </a:r>
          </a:p>
          <a:p>
            <a:pPr marL="514350" indent="-514350">
              <a:buFont typeface="+mj-lt"/>
              <a:buAutoNum type="arabicPeriod"/>
            </a:pPr>
            <a:endParaRPr lang="en-CA" sz="2400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9039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2. Develop the Storyline</a:t>
            </a:r>
            <a:endParaRPr lang="en-US" sz="2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700808"/>
            <a:ext cx="7992889" cy="2261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ontent Placeholder 4"/>
          <p:cNvSpPr>
            <a:spLocks noGrp="1"/>
          </p:cNvSpPr>
          <p:nvPr>
            <p:ph idx="1"/>
          </p:nvPr>
        </p:nvSpPr>
        <p:spPr>
          <a:xfrm>
            <a:off x="179512" y="3962511"/>
            <a:ext cx="1872208" cy="1224136"/>
          </a:xfrm>
        </p:spPr>
        <p:txBody>
          <a:bodyPr/>
          <a:lstStyle/>
          <a:p>
            <a:r>
              <a:rPr lang="en-CA" sz="1800" dirty="0" smtClean="0"/>
              <a:t>1. A person passes by an advertisement board</a:t>
            </a:r>
          </a:p>
        </p:txBody>
      </p:sp>
      <p:sp>
        <p:nvSpPr>
          <p:cNvPr id="13" name="Content Placeholder 4"/>
          <p:cNvSpPr txBox="1">
            <a:spLocks/>
          </p:cNvSpPr>
          <p:nvPr/>
        </p:nvSpPr>
        <p:spPr bwMode="auto">
          <a:xfrm>
            <a:off x="1493912" y="5403677"/>
            <a:ext cx="2502024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rgbClr val="000066"/>
                </a:solidFill>
                <a:latin typeface="+mj-lt"/>
                <a:ea typeface="+mn-ea"/>
                <a:cs typeface="+mn-cs"/>
              </a:defRPr>
            </a:lvl1pPr>
            <a:lvl2pPr marL="536575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•"/>
              <a:defRPr sz="2400">
                <a:solidFill>
                  <a:srgbClr val="000066"/>
                </a:solidFill>
                <a:latin typeface="+mj-lt"/>
              </a:defRPr>
            </a:lvl2pPr>
            <a:lvl3pPr marL="1073150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o"/>
              <a:defRPr sz="2000">
                <a:solidFill>
                  <a:srgbClr val="000066"/>
                </a:solidFill>
                <a:latin typeface="+mj-lt"/>
              </a:defRPr>
            </a:lvl3pPr>
            <a:lvl4pPr marL="1611313" indent="-358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Font typeface="Times New Roman" pitchFamily="18" charset="0"/>
              <a:buChar char="–"/>
              <a:defRPr sz="1600">
                <a:solidFill>
                  <a:srgbClr val="000066"/>
                </a:solidFill>
                <a:latin typeface="+mj-lt"/>
              </a:defRPr>
            </a:lvl4pPr>
            <a:lvl5pPr marL="20637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j-lt"/>
              </a:defRPr>
            </a:lvl5pPr>
            <a:lvl6pPr marL="25209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6pPr>
            <a:lvl7pPr marL="29781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7pPr>
            <a:lvl8pPr marL="34353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8pPr>
            <a:lvl9pPr marL="38925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9pPr>
          </a:lstStyle>
          <a:p>
            <a:r>
              <a:rPr lang="en-CA" sz="1800" b="0" dirty="0" smtClean="0"/>
              <a:t>2. Notices one advertisement and is interested in more information</a:t>
            </a:r>
            <a:endParaRPr lang="en-CA" sz="1800" b="0" dirty="0" smtClean="0"/>
          </a:p>
        </p:txBody>
      </p:sp>
      <p:sp>
        <p:nvSpPr>
          <p:cNvPr id="14" name="Content Placeholder 4"/>
          <p:cNvSpPr txBox="1">
            <a:spLocks/>
          </p:cNvSpPr>
          <p:nvPr/>
        </p:nvSpPr>
        <p:spPr bwMode="auto">
          <a:xfrm>
            <a:off x="3523319" y="3962511"/>
            <a:ext cx="1872208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rgbClr val="000066"/>
                </a:solidFill>
                <a:latin typeface="+mj-lt"/>
                <a:ea typeface="+mn-ea"/>
                <a:cs typeface="+mn-cs"/>
              </a:defRPr>
            </a:lvl1pPr>
            <a:lvl2pPr marL="536575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•"/>
              <a:defRPr sz="2400">
                <a:solidFill>
                  <a:srgbClr val="000066"/>
                </a:solidFill>
                <a:latin typeface="+mj-lt"/>
              </a:defRPr>
            </a:lvl2pPr>
            <a:lvl3pPr marL="1073150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o"/>
              <a:defRPr sz="2000">
                <a:solidFill>
                  <a:srgbClr val="000066"/>
                </a:solidFill>
                <a:latin typeface="+mj-lt"/>
              </a:defRPr>
            </a:lvl3pPr>
            <a:lvl4pPr marL="1611313" indent="-358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Font typeface="Times New Roman" pitchFamily="18" charset="0"/>
              <a:buChar char="–"/>
              <a:defRPr sz="1600">
                <a:solidFill>
                  <a:srgbClr val="000066"/>
                </a:solidFill>
                <a:latin typeface="+mj-lt"/>
              </a:defRPr>
            </a:lvl4pPr>
            <a:lvl5pPr marL="20637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j-lt"/>
              </a:defRPr>
            </a:lvl5pPr>
            <a:lvl6pPr marL="25209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6pPr>
            <a:lvl7pPr marL="29781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7pPr>
            <a:lvl8pPr marL="34353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8pPr>
            <a:lvl9pPr marL="38925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9pPr>
          </a:lstStyle>
          <a:p>
            <a:r>
              <a:rPr lang="en-CA" sz="1800" b="0" dirty="0" smtClean="0"/>
              <a:t>3. Taking a photo of a barcode on the poster</a:t>
            </a:r>
            <a:endParaRPr lang="en-CA" sz="1800" b="0" dirty="0" smtClean="0"/>
          </a:p>
        </p:txBody>
      </p:sp>
      <p:sp>
        <p:nvSpPr>
          <p:cNvPr id="15" name="Content Placeholder 4"/>
          <p:cNvSpPr txBox="1">
            <a:spLocks/>
          </p:cNvSpPr>
          <p:nvPr/>
        </p:nvSpPr>
        <p:spPr bwMode="auto">
          <a:xfrm>
            <a:off x="5370374" y="5339158"/>
            <a:ext cx="2369978" cy="1403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rgbClr val="000066"/>
                </a:solidFill>
                <a:latin typeface="+mj-lt"/>
                <a:ea typeface="+mn-ea"/>
                <a:cs typeface="+mn-cs"/>
              </a:defRPr>
            </a:lvl1pPr>
            <a:lvl2pPr marL="536575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•"/>
              <a:defRPr sz="2400">
                <a:solidFill>
                  <a:srgbClr val="000066"/>
                </a:solidFill>
                <a:latin typeface="+mj-lt"/>
              </a:defRPr>
            </a:lvl2pPr>
            <a:lvl3pPr marL="1073150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o"/>
              <a:defRPr sz="2000">
                <a:solidFill>
                  <a:srgbClr val="000066"/>
                </a:solidFill>
                <a:latin typeface="+mj-lt"/>
              </a:defRPr>
            </a:lvl3pPr>
            <a:lvl4pPr marL="1611313" indent="-358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Font typeface="Times New Roman" pitchFamily="18" charset="0"/>
              <a:buChar char="–"/>
              <a:defRPr sz="1600">
                <a:solidFill>
                  <a:srgbClr val="000066"/>
                </a:solidFill>
                <a:latin typeface="+mj-lt"/>
              </a:defRPr>
            </a:lvl4pPr>
            <a:lvl5pPr marL="20637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j-lt"/>
              </a:defRPr>
            </a:lvl5pPr>
            <a:lvl6pPr marL="25209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6pPr>
            <a:lvl7pPr marL="29781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7pPr>
            <a:lvl8pPr marL="34353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8pPr>
            <a:lvl9pPr marL="38925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9pPr>
          </a:lstStyle>
          <a:p>
            <a:r>
              <a:rPr lang="en-CA" sz="1800" b="0" dirty="0" smtClean="0"/>
              <a:t>4. Mobile phone downloads detailed info about that product</a:t>
            </a:r>
            <a:endParaRPr lang="en-CA" sz="1800" b="0" dirty="0" smtClean="0"/>
          </a:p>
        </p:txBody>
      </p:sp>
      <p:sp>
        <p:nvSpPr>
          <p:cNvPr id="18" name="Content Placeholder 4"/>
          <p:cNvSpPr txBox="1">
            <a:spLocks/>
          </p:cNvSpPr>
          <p:nvPr/>
        </p:nvSpPr>
        <p:spPr bwMode="auto">
          <a:xfrm>
            <a:off x="6796842" y="3872705"/>
            <a:ext cx="2095638" cy="1403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rgbClr val="000066"/>
                </a:solidFill>
                <a:latin typeface="+mj-lt"/>
                <a:ea typeface="+mn-ea"/>
                <a:cs typeface="+mn-cs"/>
              </a:defRPr>
            </a:lvl1pPr>
            <a:lvl2pPr marL="536575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•"/>
              <a:defRPr sz="2400">
                <a:solidFill>
                  <a:srgbClr val="000066"/>
                </a:solidFill>
                <a:latin typeface="+mj-lt"/>
              </a:defRPr>
            </a:lvl2pPr>
            <a:lvl3pPr marL="1073150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o"/>
              <a:defRPr sz="2000">
                <a:solidFill>
                  <a:srgbClr val="000066"/>
                </a:solidFill>
                <a:latin typeface="+mj-lt"/>
              </a:defRPr>
            </a:lvl3pPr>
            <a:lvl4pPr marL="1611313" indent="-358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Font typeface="Times New Roman" pitchFamily="18" charset="0"/>
              <a:buChar char="–"/>
              <a:defRPr sz="1600">
                <a:solidFill>
                  <a:srgbClr val="000066"/>
                </a:solidFill>
                <a:latin typeface="+mj-lt"/>
              </a:defRPr>
            </a:lvl4pPr>
            <a:lvl5pPr marL="20637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j-lt"/>
              </a:defRPr>
            </a:lvl5pPr>
            <a:lvl6pPr marL="25209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6pPr>
            <a:lvl7pPr marL="29781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7pPr>
            <a:lvl8pPr marL="34353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8pPr>
            <a:lvl9pPr marL="38925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9pPr>
          </a:lstStyle>
          <a:p>
            <a:r>
              <a:rPr lang="en-CA" sz="1800" b="0" dirty="0" smtClean="0"/>
              <a:t>5. Person puts phone away and turns around</a:t>
            </a:r>
            <a:endParaRPr lang="en-CA" sz="1800" b="0" dirty="0" smtClean="0"/>
          </a:p>
        </p:txBody>
      </p:sp>
      <p:cxnSp>
        <p:nvCxnSpPr>
          <p:cNvPr id="8" name="Straight Arrow Connector 7"/>
          <p:cNvCxnSpPr>
            <a:stCxn id="13" idx="0"/>
          </p:cNvCxnSpPr>
          <p:nvPr/>
        </p:nvCxnSpPr>
        <p:spPr bwMode="auto">
          <a:xfrm flipV="1">
            <a:off x="2744924" y="3962511"/>
            <a:ext cx="0" cy="1441166"/>
          </a:xfrm>
          <a:prstGeom prst="straightConnector1">
            <a:avLst/>
          </a:prstGeom>
          <a:solidFill>
            <a:schemeClr val="accent1"/>
          </a:solidFill>
          <a:ln w="12699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V="1">
            <a:off x="6300192" y="3962511"/>
            <a:ext cx="0" cy="1441166"/>
          </a:xfrm>
          <a:prstGeom prst="straightConnector1">
            <a:avLst/>
          </a:prstGeom>
          <a:solidFill>
            <a:schemeClr val="accent1"/>
          </a:solidFill>
          <a:ln w="12699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05587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3. Sketch Establishing Shot</a:t>
            </a:r>
            <a:endParaRPr lang="en-US" sz="20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7297" y="1556792"/>
            <a:ext cx="8748464" cy="1872208"/>
          </a:xfrm>
        </p:spPr>
        <p:txBody>
          <a:bodyPr/>
          <a:lstStyle/>
          <a:p>
            <a:r>
              <a:rPr lang="en-CA" sz="2400" dirty="0" smtClean="0"/>
              <a:t>The introduction</a:t>
            </a:r>
          </a:p>
          <a:p>
            <a:pPr lvl="1"/>
            <a:r>
              <a:rPr lang="en-CA" sz="2000" dirty="0" smtClean="0"/>
              <a:t>location where interaction</a:t>
            </a:r>
            <a:br>
              <a:rPr lang="en-CA" sz="2000" dirty="0" smtClean="0"/>
            </a:br>
            <a:r>
              <a:rPr lang="en-CA" sz="2000" dirty="0" smtClean="0"/>
              <a:t>takes place</a:t>
            </a:r>
          </a:p>
          <a:p>
            <a:pPr lvl="1"/>
            <a:r>
              <a:rPr lang="en-CA" sz="2000" dirty="0" smtClean="0"/>
              <a:t>people involved</a:t>
            </a:r>
          </a:p>
          <a:p>
            <a:pPr lvl="1"/>
            <a:r>
              <a:rPr lang="en-CA" sz="2000" dirty="0" smtClean="0"/>
              <a:t>setting</a:t>
            </a:r>
          </a:p>
          <a:p>
            <a:pPr marL="268287" lvl="1" indent="0">
              <a:buNone/>
            </a:pPr>
            <a:endParaRPr lang="en-CA" sz="2000" dirty="0" smtClean="0"/>
          </a:p>
          <a:p>
            <a:r>
              <a:rPr lang="en-CA" sz="2400" dirty="0" smtClean="0"/>
              <a:t>The shot</a:t>
            </a:r>
          </a:p>
          <a:p>
            <a:pPr lvl="1"/>
            <a:r>
              <a:rPr lang="en-CA" sz="2000" dirty="0" smtClean="0"/>
              <a:t>long shot</a:t>
            </a:r>
          </a:p>
          <a:p>
            <a:pPr marL="268287" lvl="1" indent="0">
              <a:buNone/>
            </a:pPr>
            <a:endParaRPr lang="en-CA" sz="2000" dirty="0"/>
          </a:p>
          <a:p>
            <a:r>
              <a:rPr lang="en-CA" sz="2400" dirty="0" smtClean="0"/>
              <a:t>Alternate shots OK </a:t>
            </a:r>
          </a:p>
          <a:p>
            <a:pPr lvl="1"/>
            <a:r>
              <a:rPr lang="en-CA" sz="2000" dirty="0" smtClean="0"/>
              <a:t>hallway</a:t>
            </a:r>
          </a:p>
          <a:p>
            <a:pPr lvl="1"/>
            <a:r>
              <a:rPr lang="en-CA" sz="2000" dirty="0" smtClean="0"/>
              <a:t>airport</a:t>
            </a:r>
          </a:p>
          <a:p>
            <a:pPr lvl="1"/>
            <a:r>
              <a:rPr lang="en-CA" sz="2000" dirty="0" smtClean="0"/>
              <a:t>multiple people…</a:t>
            </a:r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048" y="1412776"/>
            <a:ext cx="384115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350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3. Sketch Establishing Shot</a:t>
            </a:r>
            <a:endParaRPr lang="en-US" sz="20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7297" y="1556792"/>
            <a:ext cx="8748464" cy="1872208"/>
          </a:xfrm>
        </p:spPr>
        <p:txBody>
          <a:bodyPr/>
          <a:lstStyle/>
          <a:p>
            <a:r>
              <a:rPr lang="en-CA" dirty="0"/>
              <a:t>Use appropriate shots</a:t>
            </a:r>
          </a:p>
          <a:p>
            <a:pPr lvl="1"/>
            <a:r>
              <a:rPr lang="en-CA" dirty="0" smtClean="0"/>
              <a:t>extreme long shot</a:t>
            </a:r>
          </a:p>
          <a:p>
            <a:pPr lvl="1"/>
            <a:r>
              <a:rPr lang="en-CA" dirty="0" smtClean="0"/>
              <a:t>emphasizes context</a:t>
            </a:r>
            <a:endParaRPr lang="en-CA" dirty="0"/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048" y="1412776"/>
            <a:ext cx="384115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226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4. Continue storyline </a:t>
            </a:r>
            <a:endParaRPr lang="en-US" sz="20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7297" y="1556792"/>
            <a:ext cx="8748464" cy="1872208"/>
          </a:xfrm>
        </p:spPr>
        <p:txBody>
          <a:bodyPr/>
          <a:lstStyle/>
          <a:p>
            <a:r>
              <a:rPr lang="en-CA" dirty="0" smtClean="0"/>
              <a:t>Use appropriate shots</a:t>
            </a:r>
          </a:p>
          <a:p>
            <a:pPr lvl="1"/>
            <a:r>
              <a:rPr lang="en-CA" dirty="0" smtClean="0"/>
              <a:t>over the shoulder</a:t>
            </a:r>
          </a:p>
          <a:p>
            <a:pPr lvl="1"/>
            <a:r>
              <a:rPr lang="en-CA" dirty="0" smtClean="0"/>
              <a:t>emphasise person </a:t>
            </a:r>
            <a:br>
              <a:rPr lang="en-CA" dirty="0" smtClean="0"/>
            </a:br>
            <a:r>
              <a:rPr lang="en-CA" dirty="0" smtClean="0"/>
              <a:t>looking at something of </a:t>
            </a:r>
            <a:br>
              <a:rPr lang="en-CA" dirty="0" smtClean="0"/>
            </a:br>
            <a:r>
              <a:rPr lang="en-CA" dirty="0" smtClean="0"/>
              <a:t>interest</a:t>
            </a:r>
          </a:p>
          <a:p>
            <a:pPr lvl="1"/>
            <a:endParaRPr lang="en-CA" dirty="0"/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71401"/>
            <a:ext cx="3600400" cy="4982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221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4. Continue storyline </a:t>
            </a:r>
            <a:endParaRPr lang="en-US" sz="20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7297" y="1556792"/>
            <a:ext cx="8748464" cy="1872208"/>
          </a:xfrm>
        </p:spPr>
        <p:txBody>
          <a:bodyPr/>
          <a:lstStyle/>
          <a:p>
            <a:r>
              <a:rPr lang="en-CA" dirty="0" smtClean="0"/>
              <a:t>Use appropriate shots</a:t>
            </a:r>
          </a:p>
          <a:p>
            <a:pPr lvl="1"/>
            <a:r>
              <a:rPr lang="en-CA" dirty="0" smtClean="0"/>
              <a:t>point of view</a:t>
            </a:r>
          </a:p>
          <a:p>
            <a:pPr lvl="1"/>
            <a:r>
              <a:rPr lang="en-CA" dirty="0" smtClean="0"/>
              <a:t>emphasises person’s</a:t>
            </a:r>
            <a:br>
              <a:rPr lang="en-CA" dirty="0" smtClean="0"/>
            </a:br>
            <a:r>
              <a:rPr lang="en-CA" dirty="0" smtClean="0"/>
              <a:t>action</a:t>
            </a:r>
          </a:p>
          <a:p>
            <a:pPr lvl="1"/>
            <a:endParaRPr lang="en-CA" dirty="0"/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376" y="1491135"/>
            <a:ext cx="3720080" cy="4602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829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4. Continue storyline </a:t>
            </a:r>
            <a:endParaRPr lang="en-US" sz="20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7297" y="1556792"/>
            <a:ext cx="8748464" cy="1872208"/>
          </a:xfrm>
        </p:spPr>
        <p:txBody>
          <a:bodyPr/>
          <a:lstStyle/>
          <a:p>
            <a:r>
              <a:rPr lang="en-CA" dirty="0" smtClean="0"/>
              <a:t>Use appropriate shots</a:t>
            </a:r>
          </a:p>
          <a:p>
            <a:pPr lvl="1"/>
            <a:r>
              <a:rPr lang="en-CA" dirty="0" smtClean="0"/>
              <a:t>close-up</a:t>
            </a:r>
          </a:p>
          <a:p>
            <a:pPr lvl="1"/>
            <a:r>
              <a:rPr lang="en-CA" dirty="0" smtClean="0"/>
              <a:t>shows detail</a:t>
            </a:r>
          </a:p>
          <a:p>
            <a:pPr lvl="1"/>
            <a:endParaRPr lang="en-CA" dirty="0"/>
          </a:p>
          <a:p>
            <a:r>
              <a:rPr lang="en-CA" dirty="0" smtClean="0"/>
              <a:t>The climax</a:t>
            </a:r>
          </a:p>
          <a:p>
            <a:pPr lvl="1"/>
            <a:endParaRPr lang="en-CA" dirty="0"/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323" y="1565348"/>
            <a:ext cx="3568764" cy="4815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835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4. Continue storyline </a:t>
            </a:r>
            <a:endParaRPr lang="en-US" sz="20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7297" y="1556792"/>
            <a:ext cx="8748464" cy="1872208"/>
          </a:xfrm>
        </p:spPr>
        <p:txBody>
          <a:bodyPr/>
          <a:lstStyle/>
          <a:p>
            <a:r>
              <a:rPr lang="en-CA" dirty="0" smtClean="0"/>
              <a:t>Use appropriate shots</a:t>
            </a:r>
          </a:p>
          <a:p>
            <a:pPr lvl="1"/>
            <a:r>
              <a:rPr lang="en-CA" dirty="0" smtClean="0"/>
              <a:t>extreme long shot</a:t>
            </a:r>
          </a:p>
          <a:p>
            <a:pPr lvl="1"/>
            <a:r>
              <a:rPr lang="en-CA" dirty="0" smtClean="0"/>
              <a:t>shows context on</a:t>
            </a:r>
            <a:br>
              <a:rPr lang="en-CA" dirty="0" smtClean="0"/>
            </a:br>
            <a:r>
              <a:rPr lang="en-CA" dirty="0" smtClean="0"/>
              <a:t>completion</a:t>
            </a:r>
          </a:p>
          <a:p>
            <a:pPr lvl="1"/>
            <a:endParaRPr lang="en-CA" dirty="0"/>
          </a:p>
          <a:p>
            <a:r>
              <a:rPr lang="en-CA" dirty="0" smtClean="0"/>
              <a:t>Conclusion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442" y="1519928"/>
            <a:ext cx="3579030" cy="4789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167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4. Continue storyline </a:t>
            </a:r>
            <a:endParaRPr lang="en-US" sz="2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8269422" cy="1772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747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5. Emphasize Actions and Motions</a:t>
            </a:r>
            <a:endParaRPr lang="en-US" sz="20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 smtClean="0"/>
              <a:t>Large arrow emphasises</a:t>
            </a:r>
            <a:br>
              <a:rPr lang="en-CA" sz="2400" dirty="0" smtClean="0"/>
            </a:br>
            <a:r>
              <a:rPr lang="en-CA" sz="2400" dirty="0" smtClean="0"/>
              <a:t>a person walking by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424" y="1700808"/>
            <a:ext cx="3707340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731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Interface vs. Narrative Storyboard</a:t>
            </a:r>
            <a:endParaRPr lang="en-US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32228"/>
            <a:ext cx="3416951" cy="42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018" y="2634808"/>
            <a:ext cx="3960440" cy="2483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ight Arrow 5"/>
          <p:cNvSpPr/>
          <p:nvPr/>
        </p:nvSpPr>
        <p:spPr bwMode="auto">
          <a:xfrm>
            <a:off x="4100519" y="3429000"/>
            <a:ext cx="1263569" cy="936104"/>
          </a:xfrm>
          <a:prstGeom prst="rightArrow">
            <a:avLst/>
          </a:prstGeom>
          <a:solidFill>
            <a:schemeClr val="accent1"/>
          </a:solidFill>
          <a:ln w="12699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138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5. Emphasize Actions and Motions</a:t>
            </a:r>
            <a:endParaRPr lang="en-US" sz="20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" y="1700213"/>
            <a:ext cx="5329411" cy="1800795"/>
          </a:xfrm>
        </p:spPr>
        <p:txBody>
          <a:bodyPr/>
          <a:lstStyle/>
          <a:p>
            <a:r>
              <a:rPr lang="en-CA" sz="2400" dirty="0" smtClean="0"/>
              <a:t>Circling arrow emphasises</a:t>
            </a:r>
            <a:br>
              <a:rPr lang="en-CA" sz="2400" dirty="0" smtClean="0"/>
            </a:br>
            <a:r>
              <a:rPr lang="en-CA" sz="2400" dirty="0" smtClean="0"/>
              <a:t>motion as he notices </a:t>
            </a:r>
            <a:br>
              <a:rPr lang="en-CA" sz="2400" dirty="0" smtClean="0"/>
            </a:br>
            <a:r>
              <a:rPr lang="en-CA" sz="2400" dirty="0" smtClean="0"/>
              <a:t>something of interest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622" y="1700808"/>
            <a:ext cx="3607141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01788"/>
            <a:ext cx="2951334" cy="2841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796853" y="5589241"/>
            <a:ext cx="5329411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rgbClr val="000066"/>
                </a:solidFill>
                <a:latin typeface="+mj-lt"/>
                <a:ea typeface="+mn-ea"/>
                <a:cs typeface="+mn-cs"/>
              </a:defRPr>
            </a:lvl1pPr>
            <a:lvl2pPr marL="536575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•"/>
              <a:defRPr sz="2400">
                <a:solidFill>
                  <a:srgbClr val="000066"/>
                </a:solidFill>
                <a:latin typeface="+mj-lt"/>
              </a:defRPr>
            </a:lvl2pPr>
            <a:lvl3pPr marL="1073150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o"/>
              <a:defRPr sz="2000">
                <a:solidFill>
                  <a:srgbClr val="000066"/>
                </a:solidFill>
                <a:latin typeface="+mj-lt"/>
              </a:defRPr>
            </a:lvl3pPr>
            <a:lvl4pPr marL="1611313" indent="-358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Font typeface="Times New Roman" pitchFamily="18" charset="0"/>
              <a:buChar char="–"/>
              <a:defRPr sz="1600">
                <a:solidFill>
                  <a:srgbClr val="000066"/>
                </a:solidFill>
                <a:latin typeface="+mj-lt"/>
              </a:defRPr>
            </a:lvl4pPr>
            <a:lvl5pPr marL="20637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j-lt"/>
              </a:defRPr>
            </a:lvl5pPr>
            <a:lvl6pPr marL="25209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6pPr>
            <a:lvl7pPr marL="29781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7pPr>
            <a:lvl8pPr marL="34353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8pPr>
            <a:lvl9pPr marL="38925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9pPr>
          </a:lstStyle>
          <a:p>
            <a:r>
              <a:rPr lang="en-CA" sz="2400" b="0" dirty="0" smtClean="0"/>
              <a:t>Question mark reveals emotions (interest)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389818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5. Emphasize Actions and Motions</a:t>
            </a:r>
            <a:endParaRPr lang="en-US" sz="20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 smtClean="0"/>
              <a:t>Area emphasises</a:t>
            </a:r>
            <a:br>
              <a:rPr lang="en-CA" sz="2400" dirty="0" smtClean="0"/>
            </a:br>
            <a:r>
              <a:rPr lang="en-CA" sz="2400" dirty="0" smtClean="0"/>
              <a:t>photo-taking action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721594"/>
            <a:ext cx="2372097" cy="2725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649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5. Emphasize Actions and Motions</a:t>
            </a:r>
            <a:endParaRPr lang="en-US" sz="20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 smtClean="0"/>
              <a:t>Highlights emphasises</a:t>
            </a:r>
            <a:br>
              <a:rPr lang="en-CA" sz="2400" dirty="0" smtClean="0"/>
            </a:br>
            <a:r>
              <a:rPr lang="en-CA" sz="2400" dirty="0" smtClean="0"/>
              <a:t>action of information received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844823"/>
            <a:ext cx="3115419" cy="3294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489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5. Emphasize Actions and Motions</a:t>
            </a:r>
            <a:endParaRPr lang="en-US" sz="20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 smtClean="0"/>
              <a:t>Arrow emphasises</a:t>
            </a:r>
            <a:br>
              <a:rPr lang="en-CA" sz="2400" dirty="0" smtClean="0"/>
            </a:br>
            <a:r>
              <a:rPr lang="en-CA" sz="2400" dirty="0" smtClean="0"/>
              <a:t>person walking away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602" y="1844824"/>
            <a:ext cx="3891178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36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5. Emphasize Actions and Motions</a:t>
            </a:r>
            <a:endParaRPr lang="en-US" sz="2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16" y="1700808"/>
            <a:ext cx="8516232" cy="246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206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6. Demonstrate and Iterate</a:t>
            </a:r>
            <a:endParaRPr lang="en-US" sz="20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Show and get critique</a:t>
            </a:r>
          </a:p>
          <a:p>
            <a:pPr lvl="1"/>
            <a:r>
              <a:rPr lang="en-CA" dirty="0" smtClean="0"/>
              <a:t>is it realistic?</a:t>
            </a:r>
          </a:p>
          <a:p>
            <a:pPr lvl="1"/>
            <a:r>
              <a:rPr lang="en-CA" dirty="0" smtClean="0"/>
              <a:t>is the context plausible?</a:t>
            </a:r>
          </a:p>
          <a:p>
            <a:pPr lvl="1"/>
            <a:r>
              <a:rPr lang="en-CA" dirty="0" smtClean="0"/>
              <a:t>are the person’s </a:t>
            </a:r>
            <a:r>
              <a:rPr lang="en-CA" dirty="0" err="1" smtClean="0"/>
              <a:t>motivatins</a:t>
            </a:r>
            <a:r>
              <a:rPr lang="en-CA" dirty="0" smtClean="0"/>
              <a:t> plausible</a:t>
            </a:r>
          </a:p>
          <a:p>
            <a:pPr lvl="1"/>
            <a:r>
              <a:rPr lang="en-CA" dirty="0" smtClean="0"/>
              <a:t>would they really do those actions?</a:t>
            </a:r>
            <a:endParaRPr lang="en-CA" dirty="0"/>
          </a:p>
          <a:p>
            <a:endParaRPr lang="en-CA" dirty="0" smtClean="0"/>
          </a:p>
          <a:p>
            <a:r>
              <a:rPr lang="en-CA" dirty="0" smtClean="0"/>
              <a:t>Develop alternate scenarios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134" y="5167432"/>
            <a:ext cx="5534784" cy="160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488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305800" cy="533400"/>
          </a:xfrm>
        </p:spPr>
        <p:txBody>
          <a:bodyPr/>
          <a:lstStyle/>
          <a:p>
            <a:r>
              <a:rPr lang="en-CA" sz="1200" dirty="0" smtClean="0"/>
              <a:t>Alternate</a:t>
            </a:r>
            <a:br>
              <a:rPr lang="en-CA" sz="1200" dirty="0" smtClean="0"/>
            </a:br>
            <a:r>
              <a:rPr lang="en-CA" dirty="0" smtClean="0"/>
              <a:t>Steps 3+4. Use Snapshots Instead</a:t>
            </a:r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70124"/>
            <a:ext cx="2221607" cy="2221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768" y="1670124"/>
            <a:ext cx="2221607" cy="2221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056" y="1684411"/>
            <a:ext cx="2207320" cy="2207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791" y="4067175"/>
            <a:ext cx="2242145" cy="2242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067175"/>
            <a:ext cx="2222748" cy="2222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24744" y="6309320"/>
            <a:ext cx="7746429" cy="548680"/>
          </a:xfrm>
        </p:spPr>
        <p:txBody>
          <a:bodyPr/>
          <a:lstStyle/>
          <a:p>
            <a:r>
              <a:rPr lang="en-CA" sz="2400" i="1" dirty="0" smtClean="0"/>
              <a:t>Tip: exaggerate poses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1473680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305800" cy="533400"/>
          </a:xfrm>
        </p:spPr>
        <p:txBody>
          <a:bodyPr/>
          <a:lstStyle/>
          <a:p>
            <a:r>
              <a:rPr lang="en-CA" sz="1200" dirty="0" smtClean="0"/>
              <a:t>Alternate</a:t>
            </a:r>
            <a:br>
              <a:rPr lang="en-CA" sz="1200" dirty="0" smtClean="0"/>
            </a:br>
            <a:r>
              <a:rPr lang="en-CA" dirty="0" smtClean="0"/>
              <a:t>Print Them</a:t>
            </a: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39986"/>
            <a:ext cx="8136904" cy="442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24744" y="6309320"/>
            <a:ext cx="7746429" cy="548680"/>
          </a:xfrm>
        </p:spPr>
        <p:txBody>
          <a:bodyPr/>
          <a:lstStyle/>
          <a:p>
            <a:r>
              <a:rPr lang="en-CA" sz="2400" i="1" dirty="0" smtClean="0"/>
              <a:t>Tip: 4”x4” minimum / photo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22138018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305800" cy="533400"/>
          </a:xfrm>
        </p:spPr>
        <p:txBody>
          <a:bodyPr/>
          <a:lstStyle/>
          <a:p>
            <a:r>
              <a:rPr lang="en-CA" sz="1200" dirty="0" smtClean="0"/>
              <a:t>Alternate</a:t>
            </a:r>
            <a:br>
              <a:rPr lang="en-CA" sz="1200" dirty="0" smtClean="0"/>
            </a:br>
            <a:r>
              <a:rPr lang="en-CA" dirty="0" smtClean="0"/>
              <a:t>Annotate Them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24744" y="6309320"/>
            <a:ext cx="7746429" cy="548680"/>
          </a:xfrm>
        </p:spPr>
        <p:txBody>
          <a:bodyPr/>
          <a:lstStyle/>
          <a:p>
            <a:r>
              <a:rPr lang="en-CA" sz="2400" i="1" dirty="0" smtClean="0"/>
              <a:t>Tip: thick markers / tracing paper for alternates</a:t>
            </a:r>
            <a:endParaRPr lang="en-US" sz="2400" i="1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7315200" cy="486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0177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305800" cy="533400"/>
          </a:xfrm>
        </p:spPr>
        <p:txBody>
          <a:bodyPr/>
          <a:lstStyle/>
          <a:p>
            <a:r>
              <a:rPr lang="en-CA" sz="1200" dirty="0" smtClean="0"/>
              <a:t>Alternate</a:t>
            </a:r>
            <a:br>
              <a:rPr lang="en-CA" sz="1200" dirty="0" smtClean="0"/>
            </a:br>
            <a:r>
              <a:rPr lang="en-CA" dirty="0" smtClean="0"/>
              <a:t>Annotate Them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24744" y="6309320"/>
            <a:ext cx="7746429" cy="548680"/>
          </a:xfrm>
        </p:spPr>
        <p:txBody>
          <a:bodyPr/>
          <a:lstStyle/>
          <a:p>
            <a:r>
              <a:rPr lang="en-CA" sz="2400" i="1" dirty="0" smtClean="0"/>
              <a:t>Tip: annotations an extend beyond boundaries</a:t>
            </a:r>
            <a:endParaRPr lang="en-US" sz="2400" i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5283473" cy="4150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474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60648"/>
            <a:ext cx="2808313" cy="2875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59276"/>
            <a:ext cx="2819400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03478"/>
            <a:ext cx="227647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274" y="3645024"/>
            <a:ext cx="2628900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501" y="3645024"/>
            <a:ext cx="3801963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25" y="3255375"/>
            <a:ext cx="1611684" cy="101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6627813"/>
            <a:ext cx="795637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modified by S. Greenberg  </a:t>
            </a: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from</a:t>
            </a: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http://2012.idea9104.net/archives/1473 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 by </a:t>
            </a:r>
            <a:r>
              <a:rPr lang="en-US" sz="9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yokoyokoyoko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617026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305800" cy="533400"/>
          </a:xfrm>
        </p:spPr>
        <p:txBody>
          <a:bodyPr/>
          <a:lstStyle/>
          <a:p>
            <a:r>
              <a:rPr lang="en-CA" sz="1200" dirty="0" smtClean="0"/>
              <a:t>Alternate</a:t>
            </a:r>
            <a:br>
              <a:rPr lang="en-CA" sz="1200" dirty="0" smtClean="0"/>
            </a:br>
            <a:r>
              <a:rPr lang="en-CA" dirty="0" smtClean="0"/>
              <a:t>Draw additional elements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20167" y="6165304"/>
            <a:ext cx="7746429" cy="548680"/>
          </a:xfrm>
        </p:spPr>
        <p:txBody>
          <a:bodyPr/>
          <a:lstStyle/>
          <a:p>
            <a:r>
              <a:rPr lang="en-CA" sz="2400" i="1" dirty="0" smtClean="0"/>
              <a:t>Tip: Leave space on photos / white it out, or…</a:t>
            </a:r>
            <a:endParaRPr lang="en-US" sz="2400" i="1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5869372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22696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271" y="2868339"/>
            <a:ext cx="4086225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97149"/>
            <a:ext cx="4524375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305800" cy="533400"/>
          </a:xfrm>
        </p:spPr>
        <p:txBody>
          <a:bodyPr/>
          <a:lstStyle/>
          <a:p>
            <a:r>
              <a:rPr lang="en-CA" sz="1200" dirty="0" smtClean="0"/>
              <a:t>Alternate</a:t>
            </a:r>
            <a:br>
              <a:rPr lang="en-CA" sz="1200" dirty="0" smtClean="0"/>
            </a:br>
            <a:r>
              <a:rPr lang="en-CA" dirty="0" smtClean="0"/>
              <a:t>Draw additional elements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24744" y="6309320"/>
            <a:ext cx="7746429" cy="548680"/>
          </a:xfrm>
        </p:spPr>
        <p:txBody>
          <a:bodyPr/>
          <a:lstStyle/>
          <a:p>
            <a:r>
              <a:rPr lang="en-CA" sz="2400" i="1" dirty="0" smtClean="0"/>
              <a:t>Tip: Use office supplies to create overlays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26083446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305800" cy="533400"/>
          </a:xfrm>
        </p:spPr>
        <p:txBody>
          <a:bodyPr/>
          <a:lstStyle/>
          <a:p>
            <a:r>
              <a:rPr lang="en-CA" sz="1200" dirty="0" smtClean="0"/>
              <a:t>Alternate</a:t>
            </a:r>
            <a:br>
              <a:rPr lang="en-CA" sz="1200" dirty="0" smtClean="0"/>
            </a:br>
            <a:r>
              <a:rPr lang="en-CA" dirty="0" smtClean="0"/>
              <a:t>Add Storyline</a:t>
            </a:r>
            <a:endParaRPr 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06" y="1556792"/>
            <a:ext cx="8399702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04656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305800" cy="533400"/>
          </a:xfrm>
        </p:spPr>
        <p:txBody>
          <a:bodyPr/>
          <a:lstStyle/>
          <a:p>
            <a:r>
              <a:rPr lang="en-CA" sz="1200" dirty="0" smtClean="0"/>
              <a:t>Alternate</a:t>
            </a:r>
            <a:br>
              <a:rPr lang="en-CA" sz="1200" dirty="0" smtClean="0"/>
            </a:br>
            <a:r>
              <a:rPr lang="en-CA" dirty="0" smtClean="0"/>
              <a:t>Complete Narrative Storyboard</a:t>
            </a:r>
            <a:endParaRPr lang="en-US" dirty="0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8" t="13670" r="4718" b="25984"/>
          <a:stretch/>
        </p:blipFill>
        <p:spPr bwMode="auto">
          <a:xfrm>
            <a:off x="56361" y="1340768"/>
            <a:ext cx="9099060" cy="284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" y="4327996"/>
            <a:ext cx="9076215" cy="246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03744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305800" cy="533400"/>
          </a:xfrm>
        </p:spPr>
        <p:txBody>
          <a:bodyPr/>
          <a:lstStyle/>
          <a:p>
            <a:r>
              <a:rPr lang="en-CA" sz="1200" dirty="0" smtClean="0"/>
              <a:t>Tip</a:t>
            </a:r>
            <a:br>
              <a:rPr lang="en-CA" sz="1200" dirty="0" smtClean="0"/>
            </a:br>
            <a:r>
              <a:rPr lang="en-CA" dirty="0" smtClean="0"/>
              <a:t>Use Sticky Notes for your Frames</a:t>
            </a:r>
            <a:endParaRPr lang="en-US" dirty="0"/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4915509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267" y="3429000"/>
            <a:ext cx="4987355" cy="3298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9006" y="4803812"/>
            <a:ext cx="7746429" cy="548680"/>
          </a:xfrm>
        </p:spPr>
        <p:txBody>
          <a:bodyPr/>
          <a:lstStyle/>
          <a:p>
            <a:r>
              <a:rPr lang="en-CA" sz="2400" i="1" dirty="0" smtClean="0"/>
              <a:t>Easier to</a:t>
            </a:r>
          </a:p>
          <a:p>
            <a:pPr lvl="1"/>
            <a:r>
              <a:rPr lang="en-CA" sz="2000" i="1" dirty="0" smtClean="0"/>
              <a:t>add</a:t>
            </a:r>
          </a:p>
          <a:p>
            <a:pPr lvl="1"/>
            <a:r>
              <a:rPr lang="en-CA" sz="2000" i="1" dirty="0" smtClean="0"/>
              <a:t>subtract</a:t>
            </a:r>
          </a:p>
          <a:p>
            <a:pPr lvl="1"/>
            <a:r>
              <a:rPr lang="en-CA" sz="2000" i="1" dirty="0" smtClean="0"/>
              <a:t>modify</a:t>
            </a:r>
          </a:p>
          <a:p>
            <a:pPr lvl="1"/>
            <a:r>
              <a:rPr lang="en-CA" sz="2000" i="1" dirty="0" smtClean="0"/>
              <a:t>alternatives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16574176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You now know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Vocabulary of shots</a:t>
            </a:r>
          </a:p>
          <a:p>
            <a:endParaRPr lang="en-CA" dirty="0" smtClean="0"/>
          </a:p>
          <a:p>
            <a:r>
              <a:rPr lang="en-CA" dirty="0" smtClean="0"/>
              <a:t>Narratives </a:t>
            </a:r>
            <a:endParaRPr lang="en-US" dirty="0" smtClean="0"/>
          </a:p>
          <a:p>
            <a:pPr lvl="1"/>
            <a:r>
              <a:rPr lang="en-CA" dirty="0" smtClean="0"/>
              <a:t>develop a story</a:t>
            </a:r>
          </a:p>
          <a:p>
            <a:pPr lvl="1"/>
            <a:r>
              <a:rPr lang="en-CA" dirty="0" smtClean="0"/>
              <a:t>illustrate </a:t>
            </a:r>
            <a:r>
              <a:rPr lang="en-CA" i="1" dirty="0" smtClean="0"/>
              <a:t>context</a:t>
            </a:r>
            <a:r>
              <a:rPr lang="en-CA" dirty="0" smtClean="0"/>
              <a:t> of interaction </a:t>
            </a:r>
          </a:p>
          <a:p>
            <a:pPr lvl="2"/>
            <a:r>
              <a:rPr lang="en-CA" dirty="0" smtClean="0"/>
              <a:t>from beginning to climax to conclusion</a:t>
            </a:r>
            <a:br>
              <a:rPr lang="en-CA" dirty="0" smtClean="0"/>
            </a:br>
            <a:endParaRPr lang="en-CA" dirty="0" smtClean="0"/>
          </a:p>
          <a:p>
            <a:r>
              <a:rPr lang="en-CA" dirty="0" smtClean="0"/>
              <a:t>Narratives can be composed from</a:t>
            </a:r>
          </a:p>
          <a:p>
            <a:pPr lvl="1"/>
            <a:r>
              <a:rPr lang="en-CA" dirty="0" smtClean="0"/>
              <a:t>sketches and/or photos</a:t>
            </a:r>
          </a:p>
          <a:p>
            <a:pPr lvl="1"/>
            <a:r>
              <a:rPr lang="en-CA" dirty="0" smtClean="0"/>
              <a:t>annotations and explanatory notes</a:t>
            </a:r>
          </a:p>
          <a:p>
            <a:pPr marL="268287" lvl="1" indent="0">
              <a:buNone/>
            </a:pP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13871623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Permissions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en-CA" sz="1000" b="1" dirty="0"/>
              <a:t>You are free:</a:t>
            </a:r>
          </a:p>
          <a:p>
            <a:pPr lvl="1">
              <a:defRPr/>
            </a:pPr>
            <a:r>
              <a:rPr lang="en-CA" sz="1000" b="1" dirty="0"/>
              <a:t>to Share</a:t>
            </a:r>
            <a:r>
              <a:rPr lang="en-CA" sz="1000" dirty="0"/>
              <a:t> — to copy, distribute and transmit the work</a:t>
            </a:r>
          </a:p>
          <a:p>
            <a:pPr lvl="1">
              <a:defRPr/>
            </a:pPr>
            <a:r>
              <a:rPr lang="en-CA" sz="1000" b="1" dirty="0"/>
              <a:t>to Remix</a:t>
            </a:r>
            <a:r>
              <a:rPr lang="en-CA" sz="1000" dirty="0"/>
              <a:t> — to adapt the work</a:t>
            </a:r>
          </a:p>
          <a:p>
            <a:pPr marL="0" indent="0">
              <a:buFontTx/>
              <a:buNone/>
              <a:defRPr/>
            </a:pPr>
            <a:endParaRPr lang="en-CA" sz="1000" b="1" dirty="0" smtClean="0"/>
          </a:p>
          <a:p>
            <a:pPr marL="0" indent="0">
              <a:buFontTx/>
              <a:buNone/>
              <a:defRPr/>
            </a:pPr>
            <a:r>
              <a:rPr lang="en-CA" sz="1000" b="1" dirty="0" smtClean="0"/>
              <a:t>Under </a:t>
            </a:r>
            <a:r>
              <a:rPr lang="en-CA" sz="1000" b="1" dirty="0"/>
              <a:t>the following conditions:</a:t>
            </a:r>
          </a:p>
          <a:p>
            <a:pPr>
              <a:defRPr/>
            </a:pPr>
            <a:r>
              <a:rPr lang="en-CA" sz="1000" b="1" dirty="0"/>
              <a:t>Attribution</a:t>
            </a:r>
            <a:r>
              <a:rPr lang="en-CA" sz="1000" dirty="0"/>
              <a:t> — You must attribute the work in the manner specified by the author </a:t>
            </a:r>
            <a:r>
              <a:rPr lang="en-CA" sz="1000" dirty="0" smtClean="0"/>
              <a:t>(</a:t>
            </a:r>
            <a:r>
              <a:rPr lang="en-CA" sz="1000" dirty="0"/>
              <a:t>but not in any way that suggests that they endorse you or your use of the work</a:t>
            </a:r>
            <a:r>
              <a:rPr lang="en-CA" sz="1000" dirty="0" smtClean="0"/>
              <a:t>) by citing: </a:t>
            </a:r>
          </a:p>
          <a:p>
            <a:pPr marL="715963" lvl="1" indent="0">
              <a:buFontTx/>
              <a:buNone/>
              <a:defRPr/>
            </a:pPr>
            <a:r>
              <a:rPr lang="en-CA" sz="1000" dirty="0" smtClean="0"/>
              <a:t>“from presentations accompanying the book ‘Sketching User Experiences, the Workbook’, by S. Greenberg, S. Carpendale, N. Marquardt and B. Buxton”</a:t>
            </a:r>
            <a:endParaRPr lang="en-CA" sz="1000" dirty="0"/>
          </a:p>
          <a:p>
            <a:pPr>
              <a:defRPr/>
            </a:pPr>
            <a:r>
              <a:rPr lang="en-CA" sz="1000" b="1" dirty="0" err="1"/>
              <a:t>Noncommercial</a:t>
            </a:r>
            <a:r>
              <a:rPr lang="en-CA" sz="1000" dirty="0"/>
              <a:t> — You may not use this work for commercial </a:t>
            </a:r>
            <a:r>
              <a:rPr lang="en-CA" sz="1000" dirty="0" smtClean="0"/>
              <a:t>purposes, </a:t>
            </a:r>
            <a:r>
              <a:rPr lang="en-CA" sz="1000" b="1" u="sng" dirty="0" smtClean="0"/>
              <a:t>except</a:t>
            </a:r>
            <a:r>
              <a:rPr lang="en-CA" sz="1000" dirty="0" smtClean="0"/>
              <a:t> to assist one’s own teaching and training within commercial organizations.</a:t>
            </a:r>
          </a:p>
          <a:p>
            <a:pPr>
              <a:defRPr/>
            </a:pPr>
            <a:r>
              <a:rPr lang="en-CA" sz="1000" b="1" dirty="0"/>
              <a:t>Share Alike</a:t>
            </a:r>
            <a:r>
              <a:rPr lang="en-CA" sz="1000" dirty="0"/>
              <a:t> — If you alter, transform, or build upon this work, you may distribute the resulting work only under the same or similar license to this one.</a:t>
            </a:r>
          </a:p>
          <a:p>
            <a:pPr marL="0" indent="0">
              <a:buFontTx/>
              <a:buNone/>
              <a:defRPr/>
            </a:pPr>
            <a:endParaRPr lang="en-CA" sz="1000" b="1" dirty="0" smtClean="0"/>
          </a:p>
          <a:p>
            <a:pPr marL="0" indent="0">
              <a:buFontTx/>
              <a:buNone/>
              <a:defRPr/>
            </a:pPr>
            <a:r>
              <a:rPr lang="en-CA" sz="1000" b="1" dirty="0" smtClean="0"/>
              <a:t>With </a:t>
            </a:r>
            <a:r>
              <a:rPr lang="en-CA" sz="1000" b="1" dirty="0"/>
              <a:t>the understanding that:</a:t>
            </a:r>
          </a:p>
          <a:p>
            <a:pPr>
              <a:defRPr/>
            </a:pPr>
            <a:r>
              <a:rPr lang="en-CA" sz="1000" b="1" dirty="0" smtClean="0"/>
              <a:t>Not all material have transferable rights </a:t>
            </a:r>
            <a:r>
              <a:rPr lang="en-CA" sz="1000" dirty="0" smtClean="0"/>
              <a:t>— materials from other sources which are included here are cited </a:t>
            </a:r>
          </a:p>
          <a:p>
            <a:pPr>
              <a:defRPr/>
            </a:pPr>
            <a:r>
              <a:rPr lang="en-CA" sz="1000" b="1" dirty="0" smtClean="0"/>
              <a:t>Waiver</a:t>
            </a:r>
            <a:r>
              <a:rPr lang="en-CA" sz="1000" dirty="0"/>
              <a:t> — Any of the above conditions can be </a:t>
            </a:r>
            <a:r>
              <a:rPr lang="en-CA" sz="1000" b="1" u="sng" dirty="0"/>
              <a:t>waived</a:t>
            </a:r>
            <a:r>
              <a:rPr lang="en-CA" sz="1000" dirty="0"/>
              <a:t> if you get permission from the copyright holder.</a:t>
            </a:r>
          </a:p>
          <a:p>
            <a:pPr>
              <a:defRPr/>
            </a:pPr>
            <a:r>
              <a:rPr lang="en-CA" sz="1000" b="1" dirty="0"/>
              <a:t>Public Domain</a:t>
            </a:r>
            <a:r>
              <a:rPr lang="en-CA" sz="1000" dirty="0"/>
              <a:t> — Where the work or any of its elements is in the </a:t>
            </a:r>
            <a:r>
              <a:rPr lang="en-CA" sz="1000" b="1" u="sng" dirty="0"/>
              <a:t>public domain</a:t>
            </a:r>
            <a:r>
              <a:rPr lang="en-CA" sz="1000" dirty="0"/>
              <a:t> under applicable law, that status is in no way affected by the license.</a:t>
            </a:r>
          </a:p>
          <a:p>
            <a:pPr>
              <a:defRPr/>
            </a:pPr>
            <a:r>
              <a:rPr lang="en-CA" sz="1000" b="1" dirty="0"/>
              <a:t>Other Rights</a:t>
            </a:r>
            <a:r>
              <a:rPr lang="en-CA" sz="1000" dirty="0"/>
              <a:t> — In no way are any of the following rights affected by the license:</a:t>
            </a:r>
          </a:p>
          <a:p>
            <a:pPr lvl="1">
              <a:defRPr/>
            </a:pPr>
            <a:r>
              <a:rPr lang="en-CA" sz="1000" dirty="0"/>
              <a:t>Your fair dealing or </a:t>
            </a:r>
            <a:r>
              <a:rPr lang="en-CA" sz="1000" b="1" u="sng" dirty="0"/>
              <a:t>fair use</a:t>
            </a:r>
            <a:r>
              <a:rPr lang="en-CA" sz="1000" dirty="0"/>
              <a:t> rights, or other applicable copyright exceptions and limitations;</a:t>
            </a:r>
          </a:p>
          <a:p>
            <a:pPr lvl="1">
              <a:defRPr/>
            </a:pPr>
            <a:r>
              <a:rPr lang="en-CA" sz="1000" dirty="0"/>
              <a:t>The author's </a:t>
            </a:r>
            <a:r>
              <a:rPr lang="en-CA" sz="1000" b="1" u="sng" dirty="0"/>
              <a:t>moral</a:t>
            </a:r>
            <a:r>
              <a:rPr lang="en-CA" sz="1000" dirty="0"/>
              <a:t> rights;</a:t>
            </a:r>
          </a:p>
          <a:p>
            <a:pPr lvl="1">
              <a:defRPr/>
            </a:pPr>
            <a:r>
              <a:rPr lang="en-CA" sz="1000" dirty="0"/>
              <a:t>Rights other persons may have either in the work itself or in how the work is used, such </a:t>
            </a:r>
            <a:r>
              <a:rPr lang="en-CA" sz="1000" dirty="0" smtClean="0"/>
              <a:t>as </a:t>
            </a:r>
            <a:r>
              <a:rPr lang="en-CA" sz="1000" b="1" u="sng" dirty="0" smtClean="0"/>
              <a:t>publicity</a:t>
            </a:r>
            <a:r>
              <a:rPr lang="en-CA" sz="1000" dirty="0"/>
              <a:t> or privacy rights.</a:t>
            </a:r>
          </a:p>
          <a:p>
            <a:pPr marL="0" indent="0">
              <a:buFontTx/>
              <a:buNone/>
              <a:defRPr/>
            </a:pPr>
            <a:r>
              <a:rPr lang="en-CA" sz="1000" b="1" dirty="0"/>
              <a:t>Notice</a:t>
            </a:r>
            <a:r>
              <a:rPr lang="en-CA" sz="1000" dirty="0"/>
              <a:t> — For any reuse or distribution, you must make clear to others the license terms of this work. The best way to do this is with a link to this web page.</a:t>
            </a:r>
          </a:p>
        </p:txBody>
      </p:sp>
      <p:pic>
        <p:nvPicPr>
          <p:cNvPr id="24580" name="Picture 6" descr="http://i.creativecommons.org/l/by-nc-sa/3.0/88x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15913"/>
            <a:ext cx="204628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3349625"/>
            <a:ext cx="287338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2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8" y="2695575"/>
            <a:ext cx="284162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3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3663950"/>
            <a:ext cx="258762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 Narrative Tells a 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The User Experience</a:t>
            </a:r>
          </a:p>
          <a:p>
            <a:pPr lvl="1"/>
            <a:r>
              <a:rPr lang="en-CA" dirty="0" smtClean="0"/>
              <a:t>interface only </a:t>
            </a:r>
            <a:r>
              <a:rPr lang="en-CA" i="1" dirty="0" smtClean="0"/>
              <a:t>part </a:t>
            </a:r>
            <a:r>
              <a:rPr lang="en-CA" dirty="0" smtClean="0"/>
              <a:t>of the story</a:t>
            </a:r>
          </a:p>
          <a:p>
            <a:pPr lvl="1"/>
            <a:endParaRPr lang="en-CA" dirty="0"/>
          </a:p>
          <a:p>
            <a:r>
              <a:rPr lang="en-CA" dirty="0" smtClean="0"/>
              <a:t>Narrative</a:t>
            </a:r>
          </a:p>
          <a:p>
            <a:pPr lvl="1"/>
            <a:r>
              <a:rPr lang="en-CA" dirty="0" smtClean="0"/>
              <a:t>includes </a:t>
            </a:r>
            <a:r>
              <a:rPr lang="en-CA" i="1" dirty="0" smtClean="0"/>
              <a:t>context </a:t>
            </a:r>
            <a:r>
              <a:rPr lang="en-CA" dirty="0" smtClean="0"/>
              <a:t> of use</a:t>
            </a:r>
          </a:p>
          <a:p>
            <a:pPr lvl="1"/>
            <a:r>
              <a:rPr lang="en-CA" dirty="0" smtClean="0"/>
              <a:t>a more complete story</a:t>
            </a:r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501" y="3645024"/>
            <a:ext cx="3801963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6627813"/>
            <a:ext cx="795637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modified by S. Greenberg  </a:t>
            </a: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from</a:t>
            </a: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http://2012.idea9104.net/archives/1473 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 by </a:t>
            </a:r>
            <a:r>
              <a:rPr lang="en-US" sz="9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yokoyokoyoko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987117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Vocabulary of Camera Shots</a:t>
            </a:r>
            <a:endParaRPr lang="en-US" sz="20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6" y="1484784"/>
            <a:ext cx="8966036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862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Vocabulary of Camera Shots</a:t>
            </a:r>
            <a:endParaRPr lang="en-US" sz="2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823" y="1628800"/>
            <a:ext cx="2930701" cy="2638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365104"/>
            <a:ext cx="1952625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628800"/>
            <a:ext cx="2763911" cy="2638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524" y="4428431"/>
            <a:ext cx="2447925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5" y="1754336"/>
            <a:ext cx="2806774" cy="2638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62" y="4428431"/>
            <a:ext cx="24003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1. Outline storyboard frames</a:t>
            </a:r>
            <a:endParaRPr lang="en-US" sz="20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5536" y="4077072"/>
            <a:ext cx="8748464" cy="1872208"/>
          </a:xfrm>
        </p:spPr>
        <p:txBody>
          <a:bodyPr/>
          <a:lstStyle/>
          <a:p>
            <a:r>
              <a:rPr lang="en-CA" dirty="0" smtClean="0"/>
              <a:t>5 boxes often suffice to illustrate one scenario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78532"/>
            <a:ext cx="7605638" cy="1793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076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2. Develop the Storyline</a:t>
            </a:r>
            <a:endParaRPr lang="en-US" sz="20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89285" y="3645024"/>
            <a:ext cx="8425755" cy="2806998"/>
          </a:xfrm>
        </p:spPr>
        <p:txBody>
          <a:bodyPr/>
          <a:lstStyle/>
          <a:p>
            <a:r>
              <a:rPr lang="en-CA" sz="2400" dirty="0" smtClean="0"/>
              <a:t>Where does the interaction take place?</a:t>
            </a:r>
          </a:p>
          <a:p>
            <a:r>
              <a:rPr lang="en-CA" sz="2400" dirty="0" smtClean="0"/>
              <a:t>What is the problem?</a:t>
            </a:r>
          </a:p>
          <a:p>
            <a:r>
              <a:rPr lang="en-CA" sz="2400" dirty="0" smtClean="0"/>
              <a:t>What is the task a person is trying to do?</a:t>
            </a:r>
          </a:p>
          <a:p>
            <a:r>
              <a:rPr lang="en-CA" sz="2400" dirty="0" smtClean="0"/>
              <a:t>Which people are present / what are their actions?</a:t>
            </a:r>
          </a:p>
          <a:p>
            <a:r>
              <a:rPr lang="en-CA" sz="2400" dirty="0" smtClean="0"/>
              <a:t>What objects/devices do they use</a:t>
            </a:r>
          </a:p>
          <a:p>
            <a:r>
              <a:rPr lang="en-CA" sz="2400" dirty="0" smtClean="0"/>
              <a:t>What are the input / outputs?</a:t>
            </a:r>
          </a:p>
          <a:p>
            <a:r>
              <a:rPr lang="en-CA" sz="2400" dirty="0" smtClean="0"/>
              <a:t>How do their actions solve the problem?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920880" cy="1963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480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2. Develop the Storyline</a:t>
            </a:r>
            <a:endParaRPr lang="en-US" sz="20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42243" y="3512281"/>
            <a:ext cx="1606451" cy="1224136"/>
          </a:xfrm>
        </p:spPr>
        <p:txBody>
          <a:bodyPr/>
          <a:lstStyle/>
          <a:p>
            <a:r>
              <a:rPr lang="en-CA" sz="1800" dirty="0" smtClean="0"/>
              <a:t>establishing shot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920880" cy="1963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4"/>
          <p:cNvSpPr txBox="1">
            <a:spLocks/>
          </p:cNvSpPr>
          <p:nvPr/>
        </p:nvSpPr>
        <p:spPr bwMode="auto">
          <a:xfrm>
            <a:off x="2627784" y="3520647"/>
            <a:ext cx="4361829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rgbClr val="000066"/>
                </a:solidFill>
                <a:latin typeface="+mj-lt"/>
                <a:ea typeface="+mn-ea"/>
                <a:cs typeface="+mn-cs"/>
              </a:defRPr>
            </a:lvl1pPr>
            <a:lvl2pPr marL="536575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•"/>
              <a:defRPr sz="2400">
                <a:solidFill>
                  <a:srgbClr val="000066"/>
                </a:solidFill>
                <a:latin typeface="+mj-lt"/>
              </a:defRPr>
            </a:lvl2pPr>
            <a:lvl3pPr marL="1073150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o"/>
              <a:defRPr sz="2000">
                <a:solidFill>
                  <a:srgbClr val="000066"/>
                </a:solidFill>
                <a:latin typeface="+mj-lt"/>
              </a:defRPr>
            </a:lvl3pPr>
            <a:lvl4pPr marL="1611313" indent="-358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Font typeface="Times New Roman" pitchFamily="18" charset="0"/>
              <a:buChar char="–"/>
              <a:defRPr sz="1600">
                <a:solidFill>
                  <a:srgbClr val="000066"/>
                </a:solidFill>
                <a:latin typeface="+mj-lt"/>
              </a:defRPr>
            </a:lvl4pPr>
            <a:lvl5pPr marL="20637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j-lt"/>
              </a:defRPr>
            </a:lvl5pPr>
            <a:lvl6pPr marL="25209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6pPr>
            <a:lvl7pPr marL="29781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7pPr>
            <a:lvl8pPr marL="34353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8pPr>
            <a:lvl9pPr marL="38925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9pPr>
          </a:lstStyle>
          <a:p>
            <a:r>
              <a:rPr lang="en-CA" sz="1800" b="0" dirty="0" smtClean="0"/>
              <a:t>story develops to climax</a:t>
            </a:r>
            <a:endParaRPr lang="en-CA" sz="1800" b="0" dirty="0" smtClean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 bwMode="auto">
          <a:xfrm>
            <a:off x="6732240" y="3511710"/>
            <a:ext cx="1606451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rgbClr val="000066"/>
                </a:solidFill>
                <a:latin typeface="+mj-lt"/>
                <a:ea typeface="+mn-ea"/>
                <a:cs typeface="+mn-cs"/>
              </a:defRPr>
            </a:lvl1pPr>
            <a:lvl2pPr marL="536575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•"/>
              <a:defRPr sz="2400">
                <a:solidFill>
                  <a:srgbClr val="000066"/>
                </a:solidFill>
                <a:latin typeface="+mj-lt"/>
              </a:defRPr>
            </a:lvl2pPr>
            <a:lvl3pPr marL="1073150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o"/>
              <a:defRPr sz="2000">
                <a:solidFill>
                  <a:srgbClr val="000066"/>
                </a:solidFill>
                <a:latin typeface="+mj-lt"/>
              </a:defRPr>
            </a:lvl3pPr>
            <a:lvl4pPr marL="1611313" indent="-358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Font typeface="Times New Roman" pitchFamily="18" charset="0"/>
              <a:buChar char="–"/>
              <a:defRPr sz="1600">
                <a:solidFill>
                  <a:srgbClr val="000066"/>
                </a:solidFill>
                <a:latin typeface="+mj-lt"/>
              </a:defRPr>
            </a:lvl4pPr>
            <a:lvl5pPr marL="20637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j-lt"/>
              </a:defRPr>
            </a:lvl5pPr>
            <a:lvl6pPr marL="25209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6pPr>
            <a:lvl7pPr marL="29781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7pPr>
            <a:lvl8pPr marL="34353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8pPr>
            <a:lvl9pPr marL="3892550" indent="-2730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9pPr>
          </a:lstStyle>
          <a:p>
            <a:r>
              <a:rPr lang="en-CA" sz="1800" b="0" dirty="0" smtClean="0"/>
              <a:t>conclusion</a:t>
            </a:r>
            <a:endParaRPr lang="en-CA" sz="1800" b="0" dirty="0" smtClean="0"/>
          </a:p>
        </p:txBody>
      </p:sp>
    </p:spTree>
    <p:extLst>
      <p:ext uri="{BB962C8B-B14F-4D97-AF65-F5344CB8AC3E}">
        <p14:creationId xmlns:p14="http://schemas.microsoft.com/office/powerpoint/2010/main" val="92029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hidgets">
  <a:themeElements>
    <a:clrScheme name="">
      <a:dk1>
        <a:srgbClr val="000000"/>
      </a:dk1>
      <a:lt1>
        <a:srgbClr val="FFFFA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D4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hidge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phidget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idget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Phidgets.UIST2001.v2</Template>
  <TotalTime>1466</TotalTime>
  <Pages>9</Pages>
  <Words>589</Words>
  <Application>Microsoft Office PowerPoint</Application>
  <PresentationFormat>Letter Paper (8.5x11 in)</PresentationFormat>
  <Paragraphs>193</Paragraphs>
  <Slides>36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phidgets</vt:lpstr>
      <vt:lpstr>The Narrative Storyboard</vt:lpstr>
      <vt:lpstr>Interface vs. Narrative Storyboard</vt:lpstr>
      <vt:lpstr>PowerPoint Presentation</vt:lpstr>
      <vt:lpstr>A Narrative Tells a Story</vt:lpstr>
      <vt:lpstr>Vocabulary of Camera Shots</vt:lpstr>
      <vt:lpstr>Vocabulary of Camera Shots</vt:lpstr>
      <vt:lpstr>1. Outline storyboard frames</vt:lpstr>
      <vt:lpstr>2. Develop the Storyline</vt:lpstr>
      <vt:lpstr>2. Develop the Storyline</vt:lpstr>
      <vt:lpstr>A Storyline</vt:lpstr>
      <vt:lpstr>2. Develop the Storyline</vt:lpstr>
      <vt:lpstr>3. Sketch Establishing Shot</vt:lpstr>
      <vt:lpstr>3. Sketch Establishing Shot</vt:lpstr>
      <vt:lpstr>4. Continue storyline </vt:lpstr>
      <vt:lpstr>4. Continue storyline </vt:lpstr>
      <vt:lpstr>4. Continue storyline </vt:lpstr>
      <vt:lpstr>4. Continue storyline </vt:lpstr>
      <vt:lpstr>4. Continue storyline </vt:lpstr>
      <vt:lpstr>5. Emphasize Actions and Motions</vt:lpstr>
      <vt:lpstr>5. Emphasize Actions and Motions</vt:lpstr>
      <vt:lpstr>5. Emphasize Actions and Motions</vt:lpstr>
      <vt:lpstr>5. Emphasize Actions and Motions</vt:lpstr>
      <vt:lpstr>5. Emphasize Actions and Motions</vt:lpstr>
      <vt:lpstr>5. Emphasize Actions and Motions</vt:lpstr>
      <vt:lpstr>6. Demonstrate and Iterate</vt:lpstr>
      <vt:lpstr>Alternate Steps 3+4. Use Snapshots Instead</vt:lpstr>
      <vt:lpstr>Alternate Print Them</vt:lpstr>
      <vt:lpstr>Alternate Annotate Them</vt:lpstr>
      <vt:lpstr>Alternate Annotate Them</vt:lpstr>
      <vt:lpstr>Alternate Draw additional elements</vt:lpstr>
      <vt:lpstr>Alternate Draw additional elements</vt:lpstr>
      <vt:lpstr>Alternate Add Storyline</vt:lpstr>
      <vt:lpstr>Alternate Complete Narrative Storyboard</vt:lpstr>
      <vt:lpstr>Tip Use Sticky Notes for your Frames</vt:lpstr>
      <vt:lpstr>You now know</vt:lpstr>
      <vt:lpstr>Permissions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481</dc:title>
  <dc:creator>Saul Greenberg</dc:creator>
  <cp:lastModifiedBy>Saul Greenberg</cp:lastModifiedBy>
  <cp:revision>304</cp:revision>
  <cp:lastPrinted>1998-08-16T20:55:46Z</cp:lastPrinted>
  <dcterms:created xsi:type="dcterms:W3CDTF">1995-08-10T13:01:54Z</dcterms:created>
  <dcterms:modified xsi:type="dcterms:W3CDTF">2012-11-09T05:36:52Z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>saul@cpsc.ucalgary.ca</vt:lpwstr>
  </property>
  <property fmtid="{D5CDD505-2E9C-101B-9397-08002B2CF9AE}" pid="8" name="HomePage">
    <vt:lpwstr>http://www.cpsc.ucalgary.ca/~saul</vt:lpwstr>
  </property>
  <property fmtid="{D5CDD505-2E9C-101B-9397-08002B2CF9AE}" pid="9" name="Other">
    <vt:lpwstr>Saul Greenberg, _x000d_
Department of Computer Science, _x000d_
University of Calgary,  _x000d_
Calgary, Alberta CANADA_x000d_
T2N 1N4</vt:lpwstr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false</vt:bool>
  </property>
  <property fmtid="{D5CDD505-2E9C-101B-9397-08002B2CF9AE}" pid="13" name="BackColor">
    <vt:i4>16777215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D:\@www\grouplab\saul\481\topics</vt:lpwstr>
  </property>
</Properties>
</file>