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2"/>
  </p:notesMasterIdLst>
  <p:handoutMasterIdLst>
    <p:handoutMasterId r:id="rId33"/>
  </p:handoutMasterIdLst>
  <p:sldIdLst>
    <p:sldId id="342" r:id="rId2"/>
    <p:sldId id="344" r:id="rId3"/>
    <p:sldId id="353" r:id="rId4"/>
    <p:sldId id="345" r:id="rId5"/>
    <p:sldId id="354" r:id="rId6"/>
    <p:sldId id="370" r:id="rId7"/>
    <p:sldId id="355" r:id="rId8"/>
    <p:sldId id="356" r:id="rId9"/>
    <p:sldId id="359" r:id="rId10"/>
    <p:sldId id="360" r:id="rId11"/>
    <p:sldId id="361" r:id="rId12"/>
    <p:sldId id="357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79" r:id="rId21"/>
    <p:sldId id="380" r:id="rId22"/>
    <p:sldId id="377" r:id="rId23"/>
    <p:sldId id="376" r:id="rId24"/>
    <p:sldId id="369" r:id="rId25"/>
    <p:sldId id="372" r:id="rId26"/>
    <p:sldId id="375" r:id="rId27"/>
    <p:sldId id="374" r:id="rId28"/>
    <p:sldId id="381" r:id="rId29"/>
    <p:sldId id="352" r:id="rId30"/>
    <p:sldId id="341" r:id="rId31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9900"/>
    <a:srgbClr val="CC3300"/>
    <a:srgbClr val="DDDDDD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1174" autoAdjust="0"/>
  </p:normalViewPr>
  <p:slideViewPr>
    <p:cSldViewPr>
      <p:cViewPr>
        <p:scale>
          <a:sx n="67" d="100"/>
          <a:sy n="67" d="100"/>
        </p:scale>
        <p:origin x="-228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The </a:t>
            </a:r>
            <a:r>
              <a:rPr lang="en-CA" dirty="0" smtClean="0"/>
              <a:t>Branching Storyboard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Chapter </a:t>
            </a:r>
            <a:r>
              <a:rPr lang="en-CA" dirty="0" smtClean="0"/>
              <a:t>4.3 </a:t>
            </a:r>
            <a:r>
              <a:rPr lang="en-CA" dirty="0"/>
              <a:t>in Sketching the User Interface: The </a:t>
            </a:r>
            <a:r>
              <a:rPr lang="en-CA" dirty="0" smtClean="0"/>
              <a:t>Workbook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97534"/>
            <a:ext cx="3974976" cy="434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6717704" y="2492896"/>
            <a:ext cx="1526704" cy="172819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" t="2074" r="2033" b="2332"/>
          <a:stretch/>
        </p:blipFill>
        <p:spPr bwMode="auto">
          <a:xfrm>
            <a:off x="1475656" y="176156"/>
            <a:ext cx="7478613" cy="655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106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" y="0"/>
            <a:ext cx="8370887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926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Catalog Shopping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Extend it to allow a person to</a:t>
            </a:r>
          </a:p>
          <a:p>
            <a:pPr lvl="1"/>
            <a:r>
              <a:rPr lang="en-CA" dirty="0" smtClean="0"/>
              <a:t>scan 2 or more items</a:t>
            </a:r>
          </a:p>
          <a:p>
            <a:pPr lvl="1"/>
            <a:r>
              <a:rPr lang="en-CA" dirty="0" smtClean="0"/>
              <a:t>modify items in the list</a:t>
            </a:r>
          </a:p>
          <a:p>
            <a:pPr lvl="1"/>
            <a:r>
              <a:rPr lang="en-CA" dirty="0" smtClean="0"/>
              <a:t>print out the list, then come back later and scan in the list</a:t>
            </a:r>
          </a:p>
          <a:p>
            <a:pPr lvl="1"/>
            <a:r>
              <a:rPr lang="en-CA" dirty="0" smtClean="0"/>
              <a:t>not buy anything </a:t>
            </a:r>
          </a:p>
          <a:p>
            <a:pPr lvl="2"/>
            <a:r>
              <a:rPr lang="en-CA" dirty="0" smtClean="0"/>
              <a:t>walk away</a:t>
            </a:r>
          </a:p>
          <a:p>
            <a:pPr lvl="2"/>
            <a:r>
              <a:rPr lang="en-CA" dirty="0" err="1" smtClean="0"/>
              <a:t>explitely</a:t>
            </a:r>
            <a:r>
              <a:rPr lang="en-CA" dirty="0" smtClean="0"/>
              <a:t> cancel the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56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" r="2105"/>
          <a:stretch/>
        </p:blipFill>
        <p:spPr bwMode="auto">
          <a:xfrm>
            <a:off x="56009" y="1465510"/>
            <a:ext cx="9115425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Overview Map – The Basic Operation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48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53" y="249610"/>
            <a:ext cx="8305800" cy="533400"/>
          </a:xfrm>
        </p:spPr>
        <p:txBody>
          <a:bodyPr/>
          <a:lstStyle/>
          <a:p>
            <a:r>
              <a:rPr lang="en-CA" sz="2000" dirty="0" smtClean="0"/>
              <a:t>2 Scanning in Multiple Items</a:t>
            </a:r>
            <a:endParaRPr lang="en-US" sz="2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5" y="783010"/>
            <a:ext cx="9172374" cy="607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020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522318" cy="677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548680"/>
            <a:ext cx="8305800" cy="533400"/>
          </a:xfrm>
        </p:spPr>
        <p:txBody>
          <a:bodyPr/>
          <a:lstStyle/>
          <a:p>
            <a:r>
              <a:rPr lang="en-CA" sz="2000" dirty="0" smtClean="0"/>
              <a:t>3 Changing item </a:t>
            </a:r>
            <a:br>
              <a:rPr lang="en-CA" sz="2000" dirty="0" smtClean="0"/>
            </a:br>
            <a:r>
              <a:rPr lang="en-CA" sz="2000" dirty="0" smtClean="0"/>
              <a:t>options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362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548680"/>
            <a:ext cx="8305800" cy="533400"/>
          </a:xfrm>
        </p:spPr>
        <p:txBody>
          <a:bodyPr/>
          <a:lstStyle/>
          <a:p>
            <a:r>
              <a:rPr lang="en-CA" sz="2000" dirty="0" smtClean="0"/>
              <a:t>4 removing </a:t>
            </a:r>
            <a:br>
              <a:rPr lang="en-CA" sz="2000" dirty="0" smtClean="0"/>
            </a:br>
            <a:r>
              <a:rPr lang="en-CA" sz="2000" dirty="0" smtClean="0"/>
              <a:t>items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370" y="-5730"/>
            <a:ext cx="74284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459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6632"/>
            <a:ext cx="8305800" cy="533400"/>
          </a:xfrm>
        </p:spPr>
        <p:txBody>
          <a:bodyPr/>
          <a:lstStyle/>
          <a:p>
            <a:r>
              <a:rPr lang="en-CA" sz="2000" dirty="0" smtClean="0"/>
              <a:t>5 print for later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18637"/>
            <a:ext cx="9110836" cy="601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300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6632"/>
            <a:ext cx="8305800" cy="533400"/>
          </a:xfrm>
        </p:spPr>
        <p:txBody>
          <a:bodyPr/>
          <a:lstStyle/>
          <a:p>
            <a:r>
              <a:rPr lang="en-CA" sz="2000" dirty="0" smtClean="0"/>
              <a:t>6 Place order</a:t>
            </a:r>
            <a:endParaRPr lang="en-U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872"/>
            <a:ext cx="9108604" cy="629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34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6632"/>
            <a:ext cx="8305800" cy="533400"/>
          </a:xfrm>
        </p:spPr>
        <p:txBody>
          <a:bodyPr/>
          <a:lstStyle/>
          <a:p>
            <a:r>
              <a:rPr lang="en-CA" sz="2000" dirty="0" smtClean="0"/>
              <a:t>7 Switching </a:t>
            </a:r>
            <a:br>
              <a:rPr lang="en-CA" sz="2000" dirty="0" smtClean="0"/>
            </a:br>
            <a:r>
              <a:rPr lang="en-CA" sz="2000" dirty="0" smtClean="0"/>
              <a:t>between items</a:t>
            </a:r>
            <a:endParaRPr lang="en-U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"/>
            <a:ext cx="6871121" cy="684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71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Storyboards will Contain Branches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Multiple transitions from a state</a:t>
            </a:r>
          </a:p>
          <a:p>
            <a:endParaRPr lang="en-CA" dirty="0"/>
          </a:p>
          <a:p>
            <a:r>
              <a:rPr lang="en-CA" dirty="0" smtClean="0"/>
              <a:t>Result of </a:t>
            </a:r>
          </a:p>
          <a:p>
            <a:pPr lvl="1"/>
            <a:r>
              <a:rPr lang="en-CA" dirty="0" smtClean="0"/>
              <a:t>user actions </a:t>
            </a:r>
          </a:p>
          <a:p>
            <a:pPr lvl="1"/>
            <a:r>
              <a:rPr lang="en-CA" dirty="0" smtClean="0"/>
              <a:t>environmental actions</a:t>
            </a:r>
          </a:p>
          <a:p>
            <a:pPr lvl="1"/>
            <a:r>
              <a:rPr lang="en-CA" dirty="0" smtClean="0"/>
              <a:t>system configuration…</a:t>
            </a:r>
            <a:endParaRPr lang="en-CA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47160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Anderson et. Al. Buttress. </a:t>
            </a:r>
            <a:r>
              <a:rPr lang="en-US" sz="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Usenix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 Fast ‘04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68310"/>
          <a:stretch/>
        </p:blipFill>
        <p:spPr bwMode="auto">
          <a:xfrm>
            <a:off x="5220127" y="2636912"/>
            <a:ext cx="339235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964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Interacting with a PDA-based Agenda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76271" r="26626" b="5856"/>
          <a:stretch/>
        </p:blipFill>
        <p:spPr bwMode="auto">
          <a:xfrm>
            <a:off x="625773" y="1626481"/>
            <a:ext cx="7978675" cy="474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481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76271" r="26626" b="5856"/>
          <a:stretch/>
        </p:blipFill>
        <p:spPr bwMode="auto">
          <a:xfrm>
            <a:off x="625773" y="1626481"/>
            <a:ext cx="7978675" cy="474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Interacting with a PDA-based Agenda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0" y="3513104"/>
            <a:ext cx="938841" cy="12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8" y="2293075"/>
            <a:ext cx="877098" cy="114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356" y="3732532"/>
            <a:ext cx="759062" cy="98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43315"/>
            <a:ext cx="766326" cy="98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804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Interacting with a PDA-based Agenda</a:t>
            </a: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43608"/>
            <a:ext cx="3413125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76271" r="26626" b="5856"/>
          <a:stretch/>
        </p:blipFill>
        <p:spPr bwMode="auto">
          <a:xfrm>
            <a:off x="625773" y="3628659"/>
            <a:ext cx="4612963" cy="274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25773" y="1428750"/>
            <a:ext cx="471487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 smtClean="0">
                <a:latin typeface="+mn-lt"/>
              </a:rPr>
              <a:t>The Overview map</a:t>
            </a:r>
          </a:p>
          <a:p>
            <a:pPr>
              <a:defRPr/>
            </a:pPr>
            <a:r>
              <a:rPr lang="en-CA" b="0" dirty="0" smtClean="0">
                <a:latin typeface="+mn-lt"/>
              </a:rPr>
              <a:t>(where are we?)</a:t>
            </a:r>
            <a:endParaRPr lang="en-US" b="0" dirty="0">
              <a:latin typeface="+mn-lt"/>
            </a:endParaRPr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60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Interacting with a PDA-based Agenda</a:t>
            </a: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25872"/>
            <a:ext cx="3413125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5773" y="1428750"/>
            <a:ext cx="4714875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 smtClean="0">
                <a:latin typeface="+mn-lt"/>
              </a:rPr>
              <a:t>Looking </a:t>
            </a:r>
            <a:r>
              <a:rPr lang="en-US" b="0" dirty="0">
                <a:latin typeface="+mn-lt"/>
              </a:rPr>
              <a:t>at the agenda and seeing that there is a 10am meeting with someone named Mary Ford</a:t>
            </a:r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6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428750"/>
            <a:ext cx="3429000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Right Arrow 9"/>
          <p:cNvSpPr>
            <a:spLocks noChangeArrowheads="1"/>
          </p:cNvSpPr>
          <p:nvPr/>
        </p:nvSpPr>
        <p:spPr bwMode="auto">
          <a:xfrm>
            <a:off x="1785938" y="3500438"/>
            <a:ext cx="3754437" cy="917575"/>
          </a:xfrm>
          <a:prstGeom prst="rightArrow">
            <a:avLst>
              <a:gd name="adj1" fmla="val 50000"/>
              <a:gd name="adj2" fmla="val 50029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r>
              <a:rPr lang="en-US"/>
              <a:t>Click on that time slot</a:t>
            </a:r>
          </a:p>
        </p:txBody>
      </p:sp>
      <p:sp>
        <p:nvSpPr>
          <p:cNvPr id="6" name="Rectangle 5"/>
          <p:cNvSpPr/>
          <p:nvPr/>
        </p:nvSpPr>
        <p:spPr>
          <a:xfrm>
            <a:off x="785813" y="1500188"/>
            <a:ext cx="37147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>
                <a:latin typeface="+mn-lt"/>
              </a:rPr>
              <a:t>Check to see what the meeting is about</a:t>
            </a:r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90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571625"/>
            <a:ext cx="32416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Right Arrow 9"/>
          <p:cNvSpPr>
            <a:spLocks noChangeArrowheads="1"/>
          </p:cNvSpPr>
          <p:nvPr/>
        </p:nvSpPr>
        <p:spPr bwMode="auto">
          <a:xfrm>
            <a:off x="1785938" y="3500438"/>
            <a:ext cx="3557587" cy="917575"/>
          </a:xfrm>
          <a:prstGeom prst="rightArrow">
            <a:avLst>
              <a:gd name="adj1" fmla="val 50000"/>
              <a:gd name="adj2" fmla="val 50026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r>
              <a:rPr lang="en-US"/>
              <a:t>Click on Mary’s name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5813" y="1500188"/>
            <a:ext cx="37147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>
                <a:latin typeface="+mn-lt"/>
              </a:rPr>
              <a:t>Choosing how to contact Mary</a:t>
            </a:r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01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428750"/>
            <a:ext cx="34417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" name="Right Arrow 9"/>
          <p:cNvSpPr>
            <a:spLocks noChangeArrowheads="1"/>
          </p:cNvSpPr>
          <p:nvPr/>
        </p:nvSpPr>
        <p:spPr bwMode="auto">
          <a:xfrm>
            <a:off x="1500188" y="3500438"/>
            <a:ext cx="4419600" cy="917575"/>
          </a:xfrm>
          <a:prstGeom prst="rightArrow">
            <a:avLst>
              <a:gd name="adj1" fmla="val 50000"/>
              <a:gd name="adj2" fmla="val 50039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r>
              <a:rPr lang="en-US"/>
              <a:t>Select Message from menu</a:t>
            </a:r>
          </a:p>
        </p:txBody>
      </p:sp>
      <p:sp>
        <p:nvSpPr>
          <p:cNvPr id="5" name="Rectangle 4"/>
          <p:cNvSpPr/>
          <p:nvPr/>
        </p:nvSpPr>
        <p:spPr>
          <a:xfrm>
            <a:off x="785813" y="1500188"/>
            <a:ext cx="3714750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>
                <a:latin typeface="+mn-lt"/>
              </a:rPr>
              <a:t>Sending Mary a text message </a:t>
            </a:r>
            <a:r>
              <a:rPr lang="en-US" b="0" dirty="0" err="1">
                <a:latin typeface="+mn-lt"/>
              </a:rPr>
              <a:t>concering</a:t>
            </a:r>
            <a:r>
              <a:rPr lang="en-US" b="0" dirty="0">
                <a:latin typeface="+mn-lt"/>
              </a:rPr>
              <a:t> the ‘Tour’ which is the topic of the meeting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7369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4" t="27536" r="24658"/>
          <a:stretch>
            <a:fillRect/>
          </a:stretch>
        </p:blipFill>
        <p:spPr bwMode="auto">
          <a:xfrm>
            <a:off x="0" y="2428875"/>
            <a:ext cx="200025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500188" y="5357813"/>
            <a:ext cx="500062" cy="64293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5018088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99,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284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30086" r="22917" b="4015"/>
          <a:stretch>
            <a:fillRect/>
          </a:stretch>
        </p:blipFill>
        <p:spPr bwMode="auto">
          <a:xfrm>
            <a:off x="3500438" y="1285875"/>
            <a:ext cx="178593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Right Arrow 10"/>
          <p:cNvSpPr>
            <a:spLocks noChangeArrowheads="1"/>
          </p:cNvSpPr>
          <p:nvPr/>
        </p:nvSpPr>
        <p:spPr bwMode="auto">
          <a:xfrm rot="20136218">
            <a:off x="1381125" y="2590800"/>
            <a:ext cx="2300288" cy="612775"/>
          </a:xfrm>
          <a:prstGeom prst="rightArrow">
            <a:avLst>
              <a:gd name="adj1" fmla="val 50000"/>
              <a:gd name="adj2" fmla="val 49982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r>
              <a:rPr lang="en-US" sz="1400"/>
              <a:t>Click on that time slot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2" t="27940" r="25090" b="2940"/>
          <a:stretch>
            <a:fillRect/>
          </a:stretch>
        </p:blipFill>
        <p:spPr bwMode="auto">
          <a:xfrm>
            <a:off x="5357813" y="3000375"/>
            <a:ext cx="171450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0" t="30000" r="21107"/>
          <a:stretch>
            <a:fillRect/>
          </a:stretch>
        </p:blipFill>
        <p:spPr bwMode="auto">
          <a:xfrm>
            <a:off x="7358063" y="2928938"/>
            <a:ext cx="1785937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" name="Right Arrow 14"/>
          <p:cNvSpPr>
            <a:spLocks noChangeArrowheads="1"/>
          </p:cNvSpPr>
          <p:nvPr/>
        </p:nvSpPr>
        <p:spPr bwMode="auto">
          <a:xfrm>
            <a:off x="6429375" y="4357688"/>
            <a:ext cx="1700213" cy="612775"/>
          </a:xfrm>
          <a:prstGeom prst="rightArrow">
            <a:avLst>
              <a:gd name="adj1" fmla="val 50000"/>
              <a:gd name="adj2" fmla="val 49994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r>
              <a:rPr lang="en-US" sz="1400"/>
              <a:t>Select Message</a:t>
            </a:r>
          </a:p>
        </p:txBody>
      </p:sp>
      <p:sp>
        <p:nvSpPr>
          <p:cNvPr id="11" name="Right Arrow 12"/>
          <p:cNvSpPr>
            <a:spLocks noChangeArrowheads="1"/>
          </p:cNvSpPr>
          <p:nvPr/>
        </p:nvSpPr>
        <p:spPr bwMode="auto">
          <a:xfrm rot="915417">
            <a:off x="1293813" y="3962400"/>
            <a:ext cx="4130675" cy="611188"/>
          </a:xfrm>
          <a:prstGeom prst="rightArrow">
            <a:avLst>
              <a:gd name="adj1" fmla="val 50000"/>
              <a:gd name="adj2" fmla="val 50125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/>
          <a:p>
            <a:r>
              <a:rPr lang="en-US" sz="1400"/>
              <a:t>Click on Mary’s name</a:t>
            </a:r>
          </a:p>
        </p:txBody>
      </p:sp>
    </p:spTree>
    <p:extLst>
      <p:ext uri="{BB962C8B-B14F-4D97-AF65-F5344CB8AC3E}">
        <p14:creationId xmlns:p14="http://schemas.microsoft.com/office/powerpoint/2010/main" val="3242227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627813"/>
            <a:ext cx="5330825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baseline="300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1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From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Carloyn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Snyder’s Book Paper Prototyping (2003) Morgan Kaufmann, p11</a:t>
            </a:r>
          </a:p>
        </p:txBody>
      </p:sp>
      <p:pic>
        <p:nvPicPr>
          <p:cNvPr id="3" name="Picture 2" descr="C:\Users\saul\AppData\Local\Microsoft\Windows\Temporary Internet Files\Content.Outlook\ZVO06UR9\Image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t="3327" r="8701" b="3018"/>
          <a:stretch/>
        </p:blipFill>
        <p:spPr bwMode="auto">
          <a:xfrm>
            <a:off x="-35719" y="212882"/>
            <a:ext cx="9179719" cy="64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65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You Now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Branching storyboards</a:t>
            </a:r>
            <a:endParaRPr lang="en-CA" dirty="0" smtClean="0"/>
          </a:p>
          <a:p>
            <a:pPr lvl="1"/>
            <a:r>
              <a:rPr lang="en-CA" dirty="0" smtClean="0"/>
              <a:t>multiple </a:t>
            </a:r>
            <a:r>
              <a:rPr lang="en-CA" dirty="0"/>
              <a:t>transitions from a state</a:t>
            </a:r>
          </a:p>
          <a:p>
            <a:pPr lvl="1"/>
            <a:r>
              <a:rPr lang="en-CA" dirty="0" smtClean="0"/>
              <a:t>illustrate decision paths</a:t>
            </a:r>
            <a:endParaRPr lang="en-CA" dirty="0" smtClean="0"/>
          </a:p>
          <a:p>
            <a:pPr lvl="1"/>
            <a:r>
              <a:rPr lang="en-CA" smtClean="0"/>
              <a:t>manage complexity</a:t>
            </a:r>
            <a:br>
              <a:rPr lang="en-CA" smtClean="0"/>
            </a:br>
            <a:endParaRPr lang="en-CA" dirty="0" smtClean="0"/>
          </a:p>
          <a:p>
            <a:pPr lvl="1"/>
            <a:r>
              <a:rPr lang="en-CA" dirty="0" smtClean="0"/>
              <a:t>can be decomposed to sequential storyboards or simple branching storyboards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62037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CA" dirty="0"/>
              <a:t>Your digital (or cell phone) </a:t>
            </a:r>
          </a:p>
          <a:p>
            <a:pPr marL="342900" indent="-342900" eaLnBrk="1" hangingPunct="1">
              <a:defRPr/>
            </a:pPr>
            <a:endParaRPr lang="en-CA" dirty="0"/>
          </a:p>
          <a:p>
            <a:pPr eaLnBrk="1" hangingPunct="1">
              <a:defRPr/>
            </a:pPr>
            <a:r>
              <a:rPr lang="en-CA" dirty="0"/>
              <a:t>Construct state transition diagrams to</a:t>
            </a:r>
          </a:p>
          <a:p>
            <a:pPr lvl="1" eaLnBrk="1" hangingPunct="1">
              <a:defRPr/>
            </a:pPr>
            <a:r>
              <a:rPr lang="en-CA" dirty="0"/>
              <a:t>capture a simple </a:t>
            </a:r>
            <a:r>
              <a:rPr lang="en-CA" b="1" i="1" dirty="0" smtClean="0"/>
              <a:t>branching</a:t>
            </a:r>
            <a:r>
              <a:rPr lang="en-CA" dirty="0" smtClean="0"/>
              <a:t> sequential </a:t>
            </a:r>
            <a:r>
              <a:rPr lang="en-CA" dirty="0"/>
              <a:t>operation </a:t>
            </a:r>
          </a:p>
          <a:p>
            <a:pPr lvl="1" eaLnBrk="1" hangingPunct="1">
              <a:defRPr/>
            </a:pPr>
            <a:r>
              <a:rPr lang="en-CA" dirty="0" smtClean="0"/>
              <a:t>illustrates the techniques of</a:t>
            </a:r>
          </a:p>
          <a:p>
            <a:pPr lvl="2" eaLnBrk="1" hangingPunct="1">
              <a:defRPr/>
            </a:pPr>
            <a:r>
              <a:rPr lang="en-CA" dirty="0" smtClean="0"/>
              <a:t>abstract diagram </a:t>
            </a:r>
          </a:p>
          <a:p>
            <a:pPr lvl="2" eaLnBrk="1" hangingPunct="1">
              <a:defRPr/>
            </a:pPr>
            <a:r>
              <a:rPr lang="en-CA" dirty="0" smtClean="0"/>
              <a:t>visual interface </a:t>
            </a:r>
            <a:r>
              <a:rPr lang="en-CA" dirty="0"/>
              <a:t>diagram </a:t>
            </a:r>
            <a:endParaRPr lang="en-CA" dirty="0" smtClean="0"/>
          </a:p>
          <a:p>
            <a:pPr lvl="2" eaLnBrk="1" hangingPunct="1">
              <a:defRPr/>
            </a:pPr>
            <a:r>
              <a:rPr lang="en-CA" dirty="0" smtClean="0"/>
              <a:t>indexed diagram</a:t>
            </a:r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916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Abstract </a:t>
            </a:r>
            <a:r>
              <a:rPr lang="en-CA" dirty="0" smtClean="0"/>
              <a:t>Branching Diagram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349102"/>
            <a:ext cx="8715375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0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Visual Interface </a:t>
            </a:r>
            <a:r>
              <a:rPr lang="en-CA" dirty="0" smtClean="0"/>
              <a:t>Branching Diagram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61576"/>
            <a:ext cx="7356500" cy="543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73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Visual Interface Branching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By interface hot spots…</a:t>
            </a:r>
            <a:endParaRPr lang="en-US" dirty="0"/>
          </a:p>
        </p:txBody>
      </p:sp>
      <p:sp>
        <p:nvSpPr>
          <p:cNvPr id="5" name="Rectangle 103"/>
          <p:cNvSpPr>
            <a:spLocks noChangeArrowheads="1"/>
          </p:cNvSpPr>
          <p:nvPr/>
        </p:nvSpPr>
        <p:spPr bwMode="auto">
          <a:xfrm>
            <a:off x="1876425" y="2443163"/>
            <a:ext cx="1914525" cy="14557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104"/>
          <p:cNvSpPr>
            <a:spLocks noChangeArrowheads="1"/>
          </p:cNvSpPr>
          <p:nvPr/>
        </p:nvSpPr>
        <p:spPr bwMode="auto">
          <a:xfrm>
            <a:off x="1997075" y="2562225"/>
            <a:ext cx="1481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Computer Telephone</a:t>
            </a:r>
            <a:endParaRPr lang="en-US" sz="1400"/>
          </a:p>
        </p:txBody>
      </p:sp>
      <p:sp>
        <p:nvSpPr>
          <p:cNvPr id="7" name="Rectangle 105"/>
          <p:cNvSpPr>
            <a:spLocks noChangeArrowheads="1"/>
          </p:cNvSpPr>
          <p:nvPr/>
        </p:nvSpPr>
        <p:spPr bwMode="auto">
          <a:xfrm>
            <a:off x="3517900" y="2562225"/>
            <a:ext cx="666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8" name="Rectangle 106"/>
          <p:cNvSpPr>
            <a:spLocks noChangeArrowheads="1"/>
          </p:cNvSpPr>
          <p:nvPr/>
        </p:nvSpPr>
        <p:spPr bwMode="auto">
          <a:xfrm>
            <a:off x="1997075" y="2740025"/>
            <a:ext cx="666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9" name="Rectangle 107"/>
          <p:cNvSpPr>
            <a:spLocks noChangeArrowheads="1"/>
          </p:cNvSpPr>
          <p:nvPr/>
        </p:nvSpPr>
        <p:spPr bwMode="auto">
          <a:xfrm>
            <a:off x="1997075" y="2917825"/>
            <a:ext cx="803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Last Name:</a:t>
            </a:r>
            <a:endParaRPr lang="en-US" sz="1400"/>
          </a:p>
        </p:txBody>
      </p:sp>
      <p:sp>
        <p:nvSpPr>
          <p:cNvPr id="10" name="Rectangle 108"/>
          <p:cNvSpPr>
            <a:spLocks noChangeArrowheads="1"/>
          </p:cNvSpPr>
          <p:nvPr/>
        </p:nvSpPr>
        <p:spPr bwMode="auto">
          <a:xfrm>
            <a:off x="2770187" y="2917825"/>
            <a:ext cx="4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11" name="Rectangle 109"/>
          <p:cNvSpPr>
            <a:spLocks noChangeArrowheads="1"/>
          </p:cNvSpPr>
          <p:nvPr/>
        </p:nvSpPr>
        <p:spPr bwMode="auto">
          <a:xfrm>
            <a:off x="1997075" y="3094038"/>
            <a:ext cx="8493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First Name:</a:t>
            </a:r>
            <a:endParaRPr lang="en-US" sz="1400"/>
          </a:p>
        </p:txBody>
      </p:sp>
      <p:sp>
        <p:nvSpPr>
          <p:cNvPr id="12" name="Rectangle 110"/>
          <p:cNvSpPr>
            <a:spLocks noChangeArrowheads="1"/>
          </p:cNvSpPr>
          <p:nvPr/>
        </p:nvSpPr>
        <p:spPr bwMode="auto">
          <a:xfrm>
            <a:off x="2782887" y="3094038"/>
            <a:ext cx="460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13" name="Rectangle 111"/>
          <p:cNvSpPr>
            <a:spLocks noChangeArrowheads="1"/>
          </p:cNvSpPr>
          <p:nvPr/>
        </p:nvSpPr>
        <p:spPr bwMode="auto">
          <a:xfrm>
            <a:off x="1997075" y="3271838"/>
            <a:ext cx="4556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Phone:</a:t>
            </a:r>
            <a:endParaRPr lang="en-US" sz="1400"/>
          </a:p>
        </p:txBody>
      </p:sp>
      <p:grpSp>
        <p:nvGrpSpPr>
          <p:cNvPr id="14" name="Group 81"/>
          <p:cNvGrpSpPr>
            <a:grpSpLocks/>
          </p:cNvGrpSpPr>
          <p:nvPr/>
        </p:nvGrpSpPr>
        <p:grpSpPr bwMode="auto">
          <a:xfrm>
            <a:off x="1939925" y="3595688"/>
            <a:ext cx="811212" cy="252412"/>
            <a:chOff x="1135038" y="2938451"/>
            <a:chExt cx="811213" cy="252413"/>
          </a:xfrm>
        </p:grpSpPr>
        <p:sp>
          <p:nvSpPr>
            <p:cNvPr id="15" name="Rectangle 112"/>
            <p:cNvSpPr>
              <a:spLocks noChangeArrowheads="1"/>
            </p:cNvSpPr>
            <p:nvPr/>
          </p:nvSpPr>
          <p:spPr bwMode="auto">
            <a:xfrm>
              <a:off x="1217588" y="2968614"/>
              <a:ext cx="65881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Place Call</a:t>
              </a:r>
              <a:endParaRPr lang="en-US" sz="1400"/>
            </a:p>
          </p:txBody>
        </p:sp>
        <p:sp>
          <p:nvSpPr>
            <p:cNvPr id="16" name="AutoShape 114"/>
            <p:cNvSpPr>
              <a:spLocks noChangeArrowheads="1"/>
            </p:cNvSpPr>
            <p:nvPr/>
          </p:nvSpPr>
          <p:spPr bwMode="auto">
            <a:xfrm>
              <a:off x="1135038" y="2938451"/>
              <a:ext cx="811213" cy="252413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83"/>
          <p:cNvGrpSpPr>
            <a:grpSpLocks/>
          </p:cNvGrpSpPr>
          <p:nvPr/>
        </p:nvGrpSpPr>
        <p:grpSpPr bwMode="auto">
          <a:xfrm>
            <a:off x="2916237" y="3608388"/>
            <a:ext cx="811213" cy="252412"/>
            <a:chOff x="2111351" y="2951151"/>
            <a:chExt cx="811213" cy="252413"/>
          </a:xfrm>
        </p:grpSpPr>
        <p:sp>
          <p:nvSpPr>
            <p:cNvPr id="18" name="Rectangle 113"/>
            <p:cNvSpPr>
              <a:spLocks noChangeArrowheads="1"/>
            </p:cNvSpPr>
            <p:nvPr/>
          </p:nvSpPr>
          <p:spPr bwMode="auto">
            <a:xfrm>
              <a:off x="2270101" y="2968614"/>
              <a:ext cx="32385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Help</a:t>
              </a:r>
              <a:endParaRPr lang="en-US" sz="1400"/>
            </a:p>
          </p:txBody>
        </p:sp>
        <p:sp>
          <p:nvSpPr>
            <p:cNvPr id="19" name="AutoShape 115"/>
            <p:cNvSpPr>
              <a:spLocks noChangeArrowheads="1"/>
            </p:cNvSpPr>
            <p:nvPr/>
          </p:nvSpPr>
          <p:spPr bwMode="auto">
            <a:xfrm>
              <a:off x="2111351" y="2951151"/>
              <a:ext cx="811213" cy="252413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4691062" y="3171825"/>
            <a:ext cx="1914525" cy="1455738"/>
            <a:chOff x="2112" y="1152"/>
            <a:chExt cx="1206" cy="917"/>
          </a:xfrm>
        </p:grpSpPr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2112" y="1152"/>
              <a:ext cx="1206" cy="91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2188" y="1227"/>
              <a:ext cx="93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Computer Telephone</a:t>
              </a:r>
              <a:endParaRPr lang="en-US" sz="1400"/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3146" y="1227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2188" y="1339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2188" y="1451"/>
              <a:ext cx="5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Last Name:</a:t>
              </a:r>
              <a:endParaRPr lang="en-US" sz="1400"/>
            </a:p>
          </p:txBody>
        </p:sp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2675" y="1451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2188" y="1562"/>
              <a:ext cx="53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First Name:</a:t>
              </a:r>
              <a:endParaRPr lang="en-US" sz="1400"/>
            </a:p>
          </p:txBody>
        </p:sp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2683" y="1562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29" name="Rectangle 11"/>
            <p:cNvSpPr>
              <a:spLocks noChangeArrowheads="1"/>
            </p:cNvSpPr>
            <p:nvPr/>
          </p:nvSpPr>
          <p:spPr bwMode="auto">
            <a:xfrm>
              <a:off x="2188" y="1674"/>
              <a:ext cx="28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Phone:</a:t>
              </a:r>
              <a:endParaRPr lang="en-US" sz="1400"/>
            </a:p>
          </p:txBody>
        </p:sp>
        <p:sp>
          <p:nvSpPr>
            <p:cNvPr id="30" name="Rectangle 12"/>
            <p:cNvSpPr>
              <a:spLocks noChangeArrowheads="1"/>
            </p:cNvSpPr>
            <p:nvPr/>
          </p:nvSpPr>
          <p:spPr bwMode="auto">
            <a:xfrm>
              <a:off x="2204" y="1897"/>
              <a:ext cx="41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Place Call</a:t>
              </a:r>
              <a:endParaRPr lang="en-US" sz="1400"/>
            </a:p>
          </p:txBody>
        </p:sp>
        <p:sp>
          <p:nvSpPr>
            <p:cNvPr id="31" name="Rectangle 13"/>
            <p:cNvSpPr>
              <a:spLocks noChangeArrowheads="1"/>
            </p:cNvSpPr>
            <p:nvPr/>
          </p:nvSpPr>
          <p:spPr bwMode="auto">
            <a:xfrm>
              <a:off x="2867" y="1897"/>
              <a:ext cx="20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Help</a:t>
              </a:r>
              <a:endParaRPr lang="en-US" sz="1400"/>
            </a:p>
          </p:txBody>
        </p:sp>
        <p:sp>
          <p:nvSpPr>
            <p:cNvPr id="32" name="AutoShape 14"/>
            <p:cNvSpPr>
              <a:spLocks noChangeArrowheads="1"/>
            </p:cNvSpPr>
            <p:nvPr/>
          </p:nvSpPr>
          <p:spPr bwMode="auto">
            <a:xfrm>
              <a:off x="2152" y="1878"/>
              <a:ext cx="511" cy="159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AutoShape 15"/>
            <p:cNvSpPr>
              <a:spLocks noChangeArrowheads="1"/>
            </p:cNvSpPr>
            <p:nvPr/>
          </p:nvSpPr>
          <p:spPr bwMode="auto">
            <a:xfrm>
              <a:off x="2767" y="1886"/>
              <a:ext cx="511" cy="159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Rectangle 22"/>
          <p:cNvSpPr>
            <a:spLocks noChangeArrowheads="1"/>
          </p:cNvSpPr>
          <p:nvPr/>
        </p:nvSpPr>
        <p:spPr bwMode="auto">
          <a:xfrm>
            <a:off x="4686300" y="3179763"/>
            <a:ext cx="1914525" cy="14557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5" name="Group 84"/>
          <p:cNvGrpSpPr>
            <a:grpSpLocks/>
          </p:cNvGrpSpPr>
          <p:nvPr/>
        </p:nvGrpSpPr>
        <p:grpSpPr bwMode="auto">
          <a:xfrm>
            <a:off x="4748212" y="4332288"/>
            <a:ext cx="812800" cy="252412"/>
            <a:chOff x="3943350" y="3675063"/>
            <a:chExt cx="812800" cy="252413"/>
          </a:xfrm>
        </p:grpSpPr>
        <p:sp>
          <p:nvSpPr>
            <p:cNvPr id="36" name="Rectangle 23"/>
            <p:cNvSpPr>
              <a:spLocks noChangeArrowheads="1"/>
            </p:cNvSpPr>
            <p:nvPr/>
          </p:nvSpPr>
          <p:spPr bwMode="auto">
            <a:xfrm>
              <a:off x="4025900" y="3717925"/>
              <a:ext cx="48260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</a:rPr>
                <a:t>Return</a:t>
              </a:r>
              <a:endParaRPr lang="en-US" sz="1400" dirty="0"/>
            </a:p>
          </p:txBody>
        </p:sp>
        <p:sp>
          <p:nvSpPr>
            <p:cNvPr id="37" name="AutoShape 24"/>
            <p:cNvSpPr>
              <a:spLocks noChangeArrowheads="1"/>
            </p:cNvSpPr>
            <p:nvPr/>
          </p:nvSpPr>
          <p:spPr bwMode="auto">
            <a:xfrm>
              <a:off x="3943350" y="3675063"/>
              <a:ext cx="812800" cy="252413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25"/>
          <p:cNvSpPr>
            <a:spLocks noChangeArrowheads="1"/>
          </p:cNvSpPr>
          <p:nvPr/>
        </p:nvSpPr>
        <p:spPr bwMode="auto">
          <a:xfrm>
            <a:off x="4805362" y="3273425"/>
            <a:ext cx="3286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Help</a:t>
            </a:r>
            <a:endParaRPr lang="en-US" sz="1400"/>
          </a:p>
        </p:txBody>
      </p:sp>
      <p:sp>
        <p:nvSpPr>
          <p:cNvPr id="39" name="Rectangle 26"/>
          <p:cNvSpPr>
            <a:spLocks noChangeArrowheads="1"/>
          </p:cNvSpPr>
          <p:nvPr/>
        </p:nvSpPr>
        <p:spPr bwMode="auto">
          <a:xfrm>
            <a:off x="5681662" y="3273425"/>
            <a:ext cx="666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auto">
          <a:xfrm>
            <a:off x="4805362" y="3451225"/>
            <a:ext cx="1706563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dirty="0">
                <a:solidFill>
                  <a:srgbClr val="000000"/>
                </a:solidFill>
              </a:rPr>
              <a:t>You can enter either the</a:t>
            </a:r>
            <a:endParaRPr lang="en-US" sz="1100" dirty="0"/>
          </a:p>
        </p:txBody>
      </p:sp>
      <p:sp>
        <p:nvSpPr>
          <p:cNvPr id="41" name="Rectangle 28"/>
          <p:cNvSpPr>
            <a:spLocks noChangeArrowheads="1"/>
          </p:cNvSpPr>
          <p:nvPr/>
        </p:nvSpPr>
        <p:spPr bwMode="auto">
          <a:xfrm>
            <a:off x="6429375" y="3451225"/>
            <a:ext cx="460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42" name="Rectangle 29"/>
          <p:cNvSpPr>
            <a:spLocks noChangeArrowheads="1"/>
          </p:cNvSpPr>
          <p:nvPr/>
        </p:nvSpPr>
        <p:spPr bwMode="auto">
          <a:xfrm>
            <a:off x="4805362" y="3629025"/>
            <a:ext cx="1565275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>
                <a:solidFill>
                  <a:srgbClr val="000000"/>
                </a:solidFill>
              </a:rPr>
              <a:t>person's name or their</a:t>
            </a:r>
            <a:endParaRPr lang="en-US" sz="1100"/>
          </a:p>
        </p:txBody>
      </p:sp>
      <p:sp>
        <p:nvSpPr>
          <p:cNvPr id="43" name="Rectangle 30"/>
          <p:cNvSpPr>
            <a:spLocks noChangeArrowheads="1"/>
          </p:cNvSpPr>
          <p:nvPr/>
        </p:nvSpPr>
        <p:spPr bwMode="auto">
          <a:xfrm>
            <a:off x="6315075" y="3629025"/>
            <a:ext cx="460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4805362" y="3805238"/>
            <a:ext cx="1474788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>
                <a:solidFill>
                  <a:srgbClr val="000000"/>
                </a:solidFill>
              </a:rPr>
              <a:t>number. Then hit the</a:t>
            </a:r>
            <a:endParaRPr lang="en-US" sz="1100"/>
          </a:p>
        </p:txBody>
      </p:sp>
      <p:sp>
        <p:nvSpPr>
          <p:cNvPr id="45" name="Rectangle 32"/>
          <p:cNvSpPr>
            <a:spLocks noChangeArrowheads="1"/>
          </p:cNvSpPr>
          <p:nvPr/>
        </p:nvSpPr>
        <p:spPr bwMode="auto">
          <a:xfrm>
            <a:off x="6213475" y="3805238"/>
            <a:ext cx="460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</a:rPr>
              <a:t> </a:t>
            </a:r>
            <a:endParaRPr lang="en-US" sz="1400"/>
          </a:p>
        </p:txBody>
      </p:sp>
      <p:sp>
        <p:nvSpPr>
          <p:cNvPr id="46" name="Rectangle 33"/>
          <p:cNvSpPr>
            <a:spLocks noChangeArrowheads="1"/>
          </p:cNvSpPr>
          <p:nvPr/>
        </p:nvSpPr>
        <p:spPr bwMode="auto">
          <a:xfrm>
            <a:off x="4805362" y="3983038"/>
            <a:ext cx="1725613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>
                <a:solidFill>
                  <a:srgbClr val="000000"/>
                </a:solidFill>
              </a:rPr>
              <a:t>place button to call them</a:t>
            </a:r>
            <a:endParaRPr lang="en-US" sz="1100"/>
          </a:p>
        </p:txBody>
      </p:sp>
      <p:grpSp>
        <p:nvGrpSpPr>
          <p:cNvPr id="47" name="Group 102"/>
          <p:cNvGrpSpPr>
            <a:grpSpLocks/>
          </p:cNvGrpSpPr>
          <p:nvPr/>
        </p:nvGrpSpPr>
        <p:grpSpPr bwMode="auto">
          <a:xfrm>
            <a:off x="4662487" y="5157788"/>
            <a:ext cx="1914525" cy="1455737"/>
            <a:chOff x="2112" y="1152"/>
            <a:chExt cx="1206" cy="917"/>
          </a:xfrm>
        </p:grpSpPr>
        <p:sp>
          <p:nvSpPr>
            <p:cNvPr id="48" name="Rectangle 103"/>
            <p:cNvSpPr>
              <a:spLocks noChangeArrowheads="1"/>
            </p:cNvSpPr>
            <p:nvPr/>
          </p:nvSpPr>
          <p:spPr bwMode="auto">
            <a:xfrm>
              <a:off x="2112" y="1152"/>
              <a:ext cx="1206" cy="91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104"/>
            <p:cNvSpPr>
              <a:spLocks noChangeArrowheads="1"/>
            </p:cNvSpPr>
            <p:nvPr/>
          </p:nvSpPr>
          <p:spPr bwMode="auto">
            <a:xfrm>
              <a:off x="2188" y="1227"/>
              <a:ext cx="93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Computer Telephone</a:t>
              </a:r>
              <a:endParaRPr lang="en-US" sz="1400"/>
            </a:p>
          </p:txBody>
        </p:sp>
        <p:sp>
          <p:nvSpPr>
            <p:cNvPr id="50" name="Rectangle 105"/>
            <p:cNvSpPr>
              <a:spLocks noChangeArrowheads="1"/>
            </p:cNvSpPr>
            <p:nvPr/>
          </p:nvSpPr>
          <p:spPr bwMode="auto">
            <a:xfrm>
              <a:off x="3146" y="1227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51" name="Rectangle 106"/>
            <p:cNvSpPr>
              <a:spLocks noChangeArrowheads="1"/>
            </p:cNvSpPr>
            <p:nvPr/>
          </p:nvSpPr>
          <p:spPr bwMode="auto">
            <a:xfrm>
              <a:off x="2188" y="1339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52" name="Rectangle 107"/>
            <p:cNvSpPr>
              <a:spLocks noChangeArrowheads="1"/>
            </p:cNvSpPr>
            <p:nvPr/>
          </p:nvSpPr>
          <p:spPr bwMode="auto">
            <a:xfrm>
              <a:off x="2188" y="1451"/>
              <a:ext cx="5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Last Name:</a:t>
              </a:r>
              <a:endParaRPr lang="en-US" sz="1400"/>
            </a:p>
          </p:txBody>
        </p:sp>
        <p:sp>
          <p:nvSpPr>
            <p:cNvPr id="53" name="Rectangle 108"/>
            <p:cNvSpPr>
              <a:spLocks noChangeArrowheads="1"/>
            </p:cNvSpPr>
            <p:nvPr/>
          </p:nvSpPr>
          <p:spPr bwMode="auto">
            <a:xfrm>
              <a:off x="2675" y="1451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54" name="Rectangle 109"/>
            <p:cNvSpPr>
              <a:spLocks noChangeArrowheads="1"/>
            </p:cNvSpPr>
            <p:nvPr/>
          </p:nvSpPr>
          <p:spPr bwMode="auto">
            <a:xfrm>
              <a:off x="2188" y="1562"/>
              <a:ext cx="53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First Name:</a:t>
              </a:r>
              <a:endParaRPr lang="en-US" sz="1400"/>
            </a:p>
          </p:txBody>
        </p:sp>
        <p:sp>
          <p:nvSpPr>
            <p:cNvPr id="55" name="Rectangle 110"/>
            <p:cNvSpPr>
              <a:spLocks noChangeArrowheads="1"/>
            </p:cNvSpPr>
            <p:nvPr/>
          </p:nvSpPr>
          <p:spPr bwMode="auto">
            <a:xfrm>
              <a:off x="2683" y="1562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56" name="Rectangle 111"/>
            <p:cNvSpPr>
              <a:spLocks noChangeArrowheads="1"/>
            </p:cNvSpPr>
            <p:nvPr/>
          </p:nvSpPr>
          <p:spPr bwMode="auto">
            <a:xfrm>
              <a:off x="2188" y="1674"/>
              <a:ext cx="28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Phone:</a:t>
              </a:r>
              <a:endParaRPr lang="en-US" sz="1400"/>
            </a:p>
          </p:txBody>
        </p:sp>
        <p:sp>
          <p:nvSpPr>
            <p:cNvPr id="57" name="Rectangle 112"/>
            <p:cNvSpPr>
              <a:spLocks noChangeArrowheads="1"/>
            </p:cNvSpPr>
            <p:nvPr/>
          </p:nvSpPr>
          <p:spPr bwMode="auto">
            <a:xfrm>
              <a:off x="2204" y="1897"/>
              <a:ext cx="41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Place Call</a:t>
              </a:r>
              <a:endParaRPr lang="en-US" sz="1400"/>
            </a:p>
          </p:txBody>
        </p:sp>
        <p:sp>
          <p:nvSpPr>
            <p:cNvPr id="58" name="Rectangle 113"/>
            <p:cNvSpPr>
              <a:spLocks noChangeArrowheads="1"/>
            </p:cNvSpPr>
            <p:nvPr/>
          </p:nvSpPr>
          <p:spPr bwMode="auto">
            <a:xfrm>
              <a:off x="2867" y="1897"/>
              <a:ext cx="20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Help</a:t>
              </a:r>
              <a:endParaRPr lang="en-US" sz="1400"/>
            </a:p>
          </p:txBody>
        </p:sp>
        <p:sp>
          <p:nvSpPr>
            <p:cNvPr id="59" name="AutoShape 114"/>
            <p:cNvSpPr>
              <a:spLocks noChangeArrowheads="1"/>
            </p:cNvSpPr>
            <p:nvPr/>
          </p:nvSpPr>
          <p:spPr bwMode="auto">
            <a:xfrm>
              <a:off x="2152" y="1878"/>
              <a:ext cx="511" cy="159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AutoShape 115"/>
            <p:cNvSpPr>
              <a:spLocks noChangeArrowheads="1"/>
            </p:cNvSpPr>
            <p:nvPr/>
          </p:nvSpPr>
          <p:spPr bwMode="auto">
            <a:xfrm>
              <a:off x="2767" y="1886"/>
              <a:ext cx="511" cy="159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" name="Rectangle 60"/>
          <p:cNvSpPr/>
          <p:nvPr/>
        </p:nvSpPr>
        <p:spPr bwMode="auto">
          <a:xfrm>
            <a:off x="5562600" y="5572125"/>
            <a:ext cx="1079500" cy="307975"/>
          </a:xfrm>
          <a:prstGeom prst="rect">
            <a:avLst/>
          </a:prstGeom>
          <a:noFill/>
          <a:ln>
            <a:noFill/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2075" tIns="46038" rIns="92075" bIns="46038" anchor="ctr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Comic Sans MS" pitchFamily="66" charset="0"/>
              </a:rPr>
              <a:t>Greenberg</a:t>
            </a:r>
          </a:p>
        </p:txBody>
      </p:sp>
      <p:cxnSp>
        <p:nvCxnSpPr>
          <p:cNvPr id="62" name="Straight Arrow Connector 78"/>
          <p:cNvCxnSpPr>
            <a:cxnSpLocks noChangeShapeType="1"/>
            <a:endCxn id="34" idx="1"/>
          </p:cNvCxnSpPr>
          <p:nvPr/>
        </p:nvCxnSpPr>
        <p:spPr bwMode="auto">
          <a:xfrm>
            <a:off x="3519487" y="3729038"/>
            <a:ext cx="1166813" cy="179387"/>
          </a:xfrm>
          <a:prstGeom prst="straightConnector1">
            <a:avLst/>
          </a:prstGeom>
          <a:noFill/>
          <a:ln w="12699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63" name="Straight Arrow Connector 80"/>
          <p:cNvCxnSpPr>
            <a:cxnSpLocks noChangeShapeType="1"/>
            <a:stCxn id="15" idx="2"/>
            <a:endCxn id="48" idx="1"/>
          </p:cNvCxnSpPr>
          <p:nvPr/>
        </p:nvCxnSpPr>
        <p:spPr bwMode="auto">
          <a:xfrm rot="16200000" flipH="1">
            <a:off x="2467768" y="3691732"/>
            <a:ext cx="2078037" cy="2311400"/>
          </a:xfrm>
          <a:prstGeom prst="straightConnector1">
            <a:avLst/>
          </a:prstGeom>
          <a:noFill/>
          <a:ln w="12699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grpSp>
        <p:nvGrpSpPr>
          <p:cNvPr id="64" name="Group 62"/>
          <p:cNvGrpSpPr>
            <a:grpSpLocks/>
          </p:cNvGrpSpPr>
          <p:nvPr/>
        </p:nvGrpSpPr>
        <p:grpSpPr bwMode="auto">
          <a:xfrm>
            <a:off x="6948487" y="5229225"/>
            <a:ext cx="1914525" cy="1455738"/>
            <a:chOff x="260" y="2264"/>
            <a:chExt cx="1206" cy="917"/>
          </a:xfrm>
        </p:grpSpPr>
        <p:sp>
          <p:nvSpPr>
            <p:cNvPr id="65" name="Rectangle 63"/>
            <p:cNvSpPr>
              <a:spLocks noChangeArrowheads="1"/>
            </p:cNvSpPr>
            <p:nvPr/>
          </p:nvSpPr>
          <p:spPr bwMode="auto">
            <a:xfrm>
              <a:off x="260" y="2264"/>
              <a:ext cx="1206" cy="91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64"/>
            <p:cNvSpPr>
              <a:spLocks noChangeArrowheads="1"/>
            </p:cNvSpPr>
            <p:nvPr/>
          </p:nvSpPr>
          <p:spPr bwMode="auto">
            <a:xfrm>
              <a:off x="336" y="2339"/>
              <a:ext cx="93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Computer Telephone</a:t>
              </a:r>
              <a:endParaRPr lang="en-US" sz="1400"/>
            </a:p>
          </p:txBody>
        </p:sp>
        <p:sp>
          <p:nvSpPr>
            <p:cNvPr id="67" name="Rectangle 65"/>
            <p:cNvSpPr>
              <a:spLocks noChangeArrowheads="1"/>
            </p:cNvSpPr>
            <p:nvPr/>
          </p:nvSpPr>
          <p:spPr bwMode="auto">
            <a:xfrm>
              <a:off x="1294" y="2339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336" y="2451"/>
              <a:ext cx="4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336" y="2562"/>
              <a:ext cx="100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Last Name: Greenberg</a:t>
              </a:r>
              <a:endParaRPr lang="en-US" sz="1400"/>
            </a:p>
          </p:txBody>
        </p:sp>
        <p:sp>
          <p:nvSpPr>
            <p:cNvPr id="70" name="Rectangle 68"/>
            <p:cNvSpPr>
              <a:spLocks noChangeArrowheads="1"/>
            </p:cNvSpPr>
            <p:nvPr/>
          </p:nvSpPr>
          <p:spPr bwMode="auto">
            <a:xfrm>
              <a:off x="1310" y="2562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336" y="2674"/>
              <a:ext cx="53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First Name:</a:t>
              </a:r>
              <a:endParaRPr lang="en-US" sz="1400"/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831" y="2674"/>
              <a:ext cx="2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 </a:t>
              </a:r>
              <a:endParaRPr lang="en-US" sz="1400"/>
            </a:p>
          </p:txBody>
        </p:sp>
        <p:sp>
          <p:nvSpPr>
            <p:cNvPr id="73" name="Rectangle 71"/>
            <p:cNvSpPr>
              <a:spLocks noChangeArrowheads="1"/>
            </p:cNvSpPr>
            <p:nvPr/>
          </p:nvSpPr>
          <p:spPr bwMode="auto">
            <a:xfrm>
              <a:off x="336" y="2786"/>
              <a:ext cx="28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Phone:</a:t>
              </a:r>
              <a:endParaRPr lang="en-US" sz="1400"/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352" y="3009"/>
              <a:ext cx="41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Place Call</a:t>
              </a:r>
              <a:endParaRPr lang="en-US" sz="1400"/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1015" y="3009"/>
              <a:ext cx="20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Help</a:t>
              </a:r>
              <a:endParaRPr lang="en-US" sz="1400"/>
            </a:p>
          </p:txBody>
        </p:sp>
        <p:sp>
          <p:nvSpPr>
            <p:cNvPr id="76" name="AutoShape 74"/>
            <p:cNvSpPr>
              <a:spLocks noChangeArrowheads="1"/>
            </p:cNvSpPr>
            <p:nvPr/>
          </p:nvSpPr>
          <p:spPr bwMode="auto">
            <a:xfrm>
              <a:off x="300" y="2990"/>
              <a:ext cx="511" cy="159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AutoShape 75"/>
            <p:cNvSpPr>
              <a:spLocks noChangeArrowheads="1"/>
            </p:cNvSpPr>
            <p:nvPr/>
          </p:nvSpPr>
          <p:spPr bwMode="auto">
            <a:xfrm>
              <a:off x="915" y="2997"/>
              <a:ext cx="511" cy="160"/>
            </a:xfrm>
            <a:prstGeom prst="roundRect">
              <a:avLst>
                <a:gd name="adj" fmla="val 2381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8" name="Group 76"/>
            <p:cNvGrpSpPr>
              <a:grpSpLocks/>
            </p:cNvGrpSpPr>
            <p:nvPr/>
          </p:nvGrpSpPr>
          <p:grpSpPr bwMode="auto">
            <a:xfrm>
              <a:off x="404" y="2447"/>
              <a:ext cx="775" cy="487"/>
              <a:chOff x="404" y="2447"/>
              <a:chExt cx="775" cy="487"/>
            </a:xfrm>
          </p:grpSpPr>
          <p:grpSp>
            <p:nvGrpSpPr>
              <p:cNvPr id="79" name="Group 77"/>
              <p:cNvGrpSpPr>
                <a:grpSpLocks/>
              </p:cNvGrpSpPr>
              <p:nvPr/>
            </p:nvGrpSpPr>
            <p:grpSpPr bwMode="auto">
              <a:xfrm>
                <a:off x="404" y="2447"/>
                <a:ext cx="775" cy="487"/>
                <a:chOff x="404" y="2447"/>
                <a:chExt cx="775" cy="487"/>
              </a:xfrm>
            </p:grpSpPr>
            <p:sp>
              <p:nvSpPr>
                <p:cNvPr id="82" name="Rectangle 78"/>
                <p:cNvSpPr>
                  <a:spLocks noChangeArrowheads="1"/>
                </p:cNvSpPr>
                <p:nvPr/>
              </p:nvSpPr>
              <p:spPr bwMode="auto">
                <a:xfrm>
                  <a:off x="404" y="2447"/>
                  <a:ext cx="775" cy="48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" name="Rectangle 79"/>
                <p:cNvSpPr>
                  <a:spLocks noChangeArrowheads="1"/>
                </p:cNvSpPr>
                <p:nvPr/>
              </p:nvSpPr>
              <p:spPr bwMode="auto">
                <a:xfrm>
                  <a:off x="456" y="2555"/>
                  <a:ext cx="421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200">
                      <a:solidFill>
                        <a:srgbClr val="000000"/>
                      </a:solidFill>
                    </a:rPr>
                    <a:t>Dialling....</a:t>
                  </a:r>
                  <a:endParaRPr lang="en-US" sz="1400"/>
                </a:p>
              </p:txBody>
            </p:sp>
          </p:grpSp>
          <p:sp>
            <p:nvSpPr>
              <p:cNvPr id="80" name="AutoShape 80"/>
              <p:cNvSpPr>
                <a:spLocks noChangeArrowheads="1"/>
              </p:cNvSpPr>
              <p:nvPr/>
            </p:nvSpPr>
            <p:spPr bwMode="auto">
              <a:xfrm>
                <a:off x="508" y="2726"/>
                <a:ext cx="511" cy="160"/>
              </a:xfrm>
              <a:prstGeom prst="roundRect">
                <a:avLst>
                  <a:gd name="adj" fmla="val 23810"/>
                </a:avLst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Rectangle 81"/>
              <p:cNvSpPr>
                <a:spLocks noChangeArrowheads="1"/>
              </p:cNvSpPr>
              <p:nvPr/>
            </p:nvSpPr>
            <p:spPr bwMode="auto">
              <a:xfrm>
                <a:off x="536" y="2754"/>
                <a:ext cx="28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>
                    <a:solidFill>
                      <a:srgbClr val="000000"/>
                    </a:solidFill>
                  </a:rPr>
                  <a:t>Cancel</a:t>
                </a:r>
                <a:endParaRPr lang="en-US" sz="1400"/>
              </a:p>
            </p:txBody>
          </p:sp>
        </p:grpSp>
      </p:grpSp>
      <p:cxnSp>
        <p:nvCxnSpPr>
          <p:cNvPr id="84" name="Straight Arrow Connector 106"/>
          <p:cNvCxnSpPr>
            <a:cxnSpLocks noChangeShapeType="1"/>
            <a:stCxn id="57" idx="3"/>
          </p:cNvCxnSpPr>
          <p:nvPr/>
        </p:nvCxnSpPr>
        <p:spPr bwMode="auto">
          <a:xfrm flipV="1">
            <a:off x="5467350" y="6015038"/>
            <a:ext cx="1838325" cy="417512"/>
          </a:xfrm>
          <a:prstGeom prst="straightConnector1">
            <a:avLst/>
          </a:prstGeom>
          <a:noFill/>
          <a:ln w="12699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85" name="Straight Arrow Connector 108"/>
          <p:cNvCxnSpPr>
            <a:cxnSpLocks noChangeShapeType="1"/>
            <a:stCxn id="36" idx="1"/>
          </p:cNvCxnSpPr>
          <p:nvPr/>
        </p:nvCxnSpPr>
        <p:spPr bwMode="auto">
          <a:xfrm rot="10800000">
            <a:off x="3662362" y="3943350"/>
            <a:ext cx="1168400" cy="523875"/>
          </a:xfrm>
          <a:prstGeom prst="straightConnector1">
            <a:avLst/>
          </a:prstGeom>
          <a:noFill/>
          <a:ln w="12699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95008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Indexed </a:t>
            </a:r>
            <a:r>
              <a:rPr lang="en-CA" dirty="0" smtClean="0"/>
              <a:t>Branching Diagram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r="45231" b="55317"/>
          <a:stretch/>
        </p:blipFill>
        <p:spPr bwMode="auto">
          <a:xfrm>
            <a:off x="659904" y="1661124"/>
            <a:ext cx="6648400" cy="470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3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Indexed </a:t>
            </a:r>
            <a:r>
              <a:rPr lang="en-CA" dirty="0" smtClean="0"/>
              <a:t>Branching Diagram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58"/>
          <a:stretch/>
        </p:blipFill>
        <p:spPr bwMode="auto">
          <a:xfrm>
            <a:off x="614657" y="2636912"/>
            <a:ext cx="8264181" cy="408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r="45231" b="55317"/>
          <a:stretch/>
        </p:blipFill>
        <p:spPr bwMode="auto">
          <a:xfrm>
            <a:off x="539552" y="1484784"/>
            <a:ext cx="2399928" cy="169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2483768" y="2636912"/>
            <a:ext cx="2520280" cy="1152128"/>
          </a:xfrm>
          <a:prstGeom prst="rect">
            <a:avLst/>
          </a:prstGeom>
          <a:solidFill>
            <a:srgbClr val="FFFFFF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39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Catalog Shopping </a:t>
            </a:r>
            <a:r>
              <a:rPr lang="en-CA" dirty="0" smtClean="0"/>
              <a:t>System </a:t>
            </a:r>
            <a:r>
              <a:rPr lang="en-CA" sz="1600" b="0" dirty="0" smtClean="0"/>
              <a:t>- see chapter 4.1</a:t>
            </a:r>
            <a:endParaRPr lang="en-US" sz="16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Brick and mortar store</a:t>
            </a:r>
          </a:p>
          <a:p>
            <a:pPr lvl="1"/>
            <a:r>
              <a:rPr lang="en-CA" dirty="0" smtClean="0"/>
              <a:t>paper catalogs</a:t>
            </a:r>
          </a:p>
          <a:p>
            <a:pPr lvl="1"/>
            <a:r>
              <a:rPr lang="en-CA" dirty="0" smtClean="0"/>
              <a:t>scan in desired item(s) with bar code reader</a:t>
            </a:r>
          </a:p>
          <a:p>
            <a:pPr lvl="1"/>
            <a:r>
              <a:rPr lang="en-CA" dirty="0" smtClean="0"/>
              <a:t>see item on computer screen </a:t>
            </a:r>
          </a:p>
          <a:p>
            <a:pPr lvl="1"/>
            <a:r>
              <a:rPr lang="en-CA" dirty="0" smtClean="0"/>
              <a:t>complete and pay for order (which submits it)</a:t>
            </a:r>
          </a:p>
          <a:p>
            <a:pPr lvl="1"/>
            <a:r>
              <a:rPr lang="en-CA" dirty="0" smtClean="0"/>
              <a:t>print it and bring to sales clerk</a:t>
            </a:r>
          </a:p>
          <a:p>
            <a:pPr lvl="1"/>
            <a:r>
              <a:rPr lang="en-CA" dirty="0" smtClean="0"/>
              <a:t>sales clerk gives you item</a:t>
            </a:r>
          </a:p>
          <a:p>
            <a:pPr lvl="1"/>
            <a:endParaRPr lang="en-CA" dirty="0"/>
          </a:p>
          <a:p>
            <a:r>
              <a:rPr lang="en-CA" dirty="0" smtClean="0"/>
              <a:t>Storyboard</a:t>
            </a:r>
          </a:p>
          <a:p>
            <a:pPr lvl="1"/>
            <a:r>
              <a:rPr lang="en-CA" dirty="0" smtClean="0"/>
              <a:t>buy a blue stroller</a:t>
            </a:r>
          </a:p>
          <a:p>
            <a:pPr lvl="1"/>
            <a:endParaRPr lang="en-CA" dirty="0"/>
          </a:p>
          <a:p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847179215"/>
      </p:ext>
    </p:extLst>
  </p:cSld>
  <p:clrMapOvr>
    <a:masterClrMapping/>
  </p:clrMapOvr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1247</TotalTime>
  <Pages>9</Pages>
  <Words>561</Words>
  <Application>Microsoft Office PowerPoint</Application>
  <PresentationFormat>Letter Paper (8.5x11 in)</PresentationFormat>
  <Paragraphs>156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phidgets</vt:lpstr>
      <vt:lpstr>The Branching Storyboard</vt:lpstr>
      <vt:lpstr>Storyboards will Contain Branches</vt:lpstr>
      <vt:lpstr>Exercise</vt:lpstr>
      <vt:lpstr>The Abstract Branching Diagram</vt:lpstr>
      <vt:lpstr>Visual Interface Branching Diagram</vt:lpstr>
      <vt:lpstr>Visual Interface Branching Diagram</vt:lpstr>
      <vt:lpstr>Indexed Branching Diagram</vt:lpstr>
      <vt:lpstr>Indexed Branching Diagram</vt:lpstr>
      <vt:lpstr>The Catalog Shopping System - see chapter 4.1</vt:lpstr>
      <vt:lpstr>PowerPoint Presentation</vt:lpstr>
      <vt:lpstr>PowerPoint Presentation</vt:lpstr>
      <vt:lpstr>The Catalog Shopping System</vt:lpstr>
      <vt:lpstr>Overview Map – The Basic Operation</vt:lpstr>
      <vt:lpstr>2 Scanning in Multiple Items</vt:lpstr>
      <vt:lpstr>3 Changing item  options</vt:lpstr>
      <vt:lpstr>4 removing  items</vt:lpstr>
      <vt:lpstr>5 print for later</vt:lpstr>
      <vt:lpstr>6 Place order</vt:lpstr>
      <vt:lpstr>7 Switching  between items</vt:lpstr>
      <vt:lpstr>Interacting with a PDA-based Agenda</vt:lpstr>
      <vt:lpstr>Interacting with a PDA-based Agenda</vt:lpstr>
      <vt:lpstr>Interacting with a PDA-based Agenda</vt:lpstr>
      <vt:lpstr>Interacting with a PDA-based 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295</cp:revision>
  <cp:lastPrinted>1998-08-16T20:55:46Z</cp:lastPrinted>
  <dcterms:created xsi:type="dcterms:W3CDTF">1995-08-10T13:01:54Z</dcterms:created>
  <dcterms:modified xsi:type="dcterms:W3CDTF">2012-10-30T20:08:12Z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