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29"/>
  </p:notesMasterIdLst>
  <p:handoutMasterIdLst>
    <p:handoutMasterId r:id="rId30"/>
  </p:handoutMasterIdLst>
  <p:sldIdLst>
    <p:sldId id="342" r:id="rId2"/>
    <p:sldId id="343" r:id="rId3"/>
    <p:sldId id="347" r:id="rId4"/>
    <p:sldId id="348" r:id="rId5"/>
    <p:sldId id="358" r:id="rId6"/>
    <p:sldId id="350" r:id="rId7"/>
    <p:sldId id="354" r:id="rId8"/>
    <p:sldId id="351" r:id="rId9"/>
    <p:sldId id="353" r:id="rId10"/>
    <p:sldId id="355" r:id="rId11"/>
    <p:sldId id="356" r:id="rId12"/>
    <p:sldId id="360" r:id="rId13"/>
    <p:sldId id="357" r:id="rId14"/>
    <p:sldId id="359" r:id="rId15"/>
    <p:sldId id="364" r:id="rId16"/>
    <p:sldId id="362" r:id="rId17"/>
    <p:sldId id="363" r:id="rId18"/>
    <p:sldId id="361" r:id="rId19"/>
    <p:sldId id="367" r:id="rId20"/>
    <p:sldId id="365" r:id="rId21"/>
    <p:sldId id="366" r:id="rId22"/>
    <p:sldId id="368" r:id="rId23"/>
    <p:sldId id="370" r:id="rId24"/>
    <p:sldId id="372" r:id="rId25"/>
    <p:sldId id="369" r:id="rId26"/>
    <p:sldId id="371" r:id="rId27"/>
    <p:sldId id="341" r:id="rId28"/>
  </p:sldIdLst>
  <p:sldSz cx="9144000" cy="6858000" type="letter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  <a:srgbClr val="CC3300"/>
    <a:srgbClr val="DDDDDD"/>
    <a:srgbClr val="FFFFFF"/>
    <a:srgbClr val="969696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5" autoAdjust="0"/>
    <p:restoredTop sz="91174" autoAdjust="0"/>
  </p:normalViewPr>
  <p:slideViewPr>
    <p:cSldViewPr>
      <p:cViewPr>
        <p:scale>
          <a:sx n="67" d="100"/>
          <a:sy n="67" d="100"/>
        </p:scale>
        <p:origin x="-3042" y="-15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008" y="-84"/>
      </p:cViewPr>
      <p:guideLst>
        <p:guide orient="horz" pos="3024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71500" y="8674100"/>
            <a:ext cx="286067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Sketchbook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7638" y="8674100"/>
            <a:ext cx="2801937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Arial" charset="0"/>
              </a:defRPr>
            </a:lvl1pPr>
          </a:lstStyle>
          <a:p>
            <a:pPr>
              <a:defRPr/>
            </a:pPr>
            <a:fld id="{9548DB07-BB2D-42EE-BF52-9E9BA9F0C4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536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t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1825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810" tIns="0" rIns="19810" bIns="0" numCol="1" anchor="b" anchorCtr="0" compatLnSpc="1">
            <a:prstTxWarp prst="textNoShape">
              <a:avLst/>
            </a:prstTxWarp>
          </a:bodyPr>
          <a:lstStyle>
            <a:lvl1pPr algn="r" defTabSz="986349" eaLnBrk="0" hangingPunct="0">
              <a:defRPr sz="1000" b="0" i="1">
                <a:latin typeface="Times New Roman" pitchFamily="18" charset="0"/>
              </a:defRPr>
            </a:lvl1pPr>
          </a:lstStyle>
          <a:p>
            <a:pPr>
              <a:defRPr/>
            </a:pPr>
            <a:fld id="{F125B6EF-3649-4387-817C-DFA2E05CEF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3257550" y="9144000"/>
            <a:ext cx="8001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443" tIns="47872" rIns="92443" bIns="47872">
            <a:spAutoFit/>
          </a:bodyPr>
          <a:lstStyle/>
          <a:p>
            <a:pPr algn="ctr" defTabSz="936625" eaLnBrk="0" hangingPunct="0">
              <a:lnSpc>
                <a:spcPct val="90000"/>
              </a:lnSpc>
            </a:pPr>
            <a:r>
              <a:rPr lang="en-US" sz="1200" b="0">
                <a:latin typeface="Arial" charset="0"/>
              </a:rPr>
              <a:t>Page </a:t>
            </a:r>
            <a:fld id="{BC622E97-C72B-499F-BD65-3C9BB8A4306E}" type="slidenum">
              <a:rPr lang="en-US" sz="1200" b="0">
                <a:latin typeface="Arial" charset="0"/>
              </a:rPr>
              <a:pPr algn="ctr" defTabSz="936625" eaLnBrk="0" hangingPunct="0">
                <a:lnSpc>
                  <a:spcPct val="90000"/>
                </a:lnSpc>
              </a:pPr>
              <a:t>‹#›</a:t>
            </a:fld>
            <a:endParaRPr lang="en-US" sz="1200" b="0">
              <a:latin typeface="Arial" charset="0"/>
            </a:endParaRPr>
          </a:p>
        </p:txBody>
      </p:sp>
      <p:sp>
        <p:nvSpPr>
          <p:cNvPr id="25607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6825" y="727075"/>
            <a:ext cx="4781550" cy="3586163"/>
          </a:xfrm>
          <a:prstGeom prst="rect">
            <a:avLst/>
          </a:prstGeom>
          <a:noFill/>
          <a:ln w="12699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6" name="Rectangle 8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60888"/>
            <a:ext cx="53625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7394" tIns="49523" rIns="97394" bIns="495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0"/>
            <a:r>
              <a:rPr lang="en-US" noProof="0" smtClean="0"/>
              <a:t>Second Level</a:t>
            </a:r>
          </a:p>
          <a:p>
            <a:pPr lvl="0"/>
            <a:r>
              <a:rPr lang="en-US" noProof="0" smtClean="0"/>
              <a:t>Third Level</a:t>
            </a:r>
          </a:p>
          <a:p>
            <a:pPr lvl="0"/>
            <a:r>
              <a:rPr lang="en-US" noProof="0" smtClean="0"/>
              <a:t>Fourth Level</a:t>
            </a:r>
          </a:p>
          <a:p>
            <a:pPr lvl="0"/>
            <a:r>
              <a:rPr lang="en-US" noProof="0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27435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949325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412776"/>
            <a:ext cx="7777559" cy="720080"/>
          </a:xfrm>
        </p:spPr>
        <p:txBody>
          <a:bodyPr/>
          <a:lstStyle>
            <a:lvl1pPr algn="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title style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47864" y="2060848"/>
            <a:ext cx="5000600" cy="334888"/>
          </a:xfrm>
        </p:spPr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en-CA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8995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885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772400" cy="533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545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725" y="1700213"/>
            <a:ext cx="4064000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3125" y="1700213"/>
            <a:ext cx="4065588" cy="4752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1276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841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Line 4"/>
          <p:cNvSpPr>
            <a:spLocks noChangeShapeType="1"/>
          </p:cNvSpPr>
          <p:nvPr userDrawn="1"/>
        </p:nvSpPr>
        <p:spPr bwMode="auto">
          <a:xfrm>
            <a:off x="457200" y="1219200"/>
            <a:ext cx="8305800" cy="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4778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99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552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019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6488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7644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858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700213"/>
            <a:ext cx="8281988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6" r:id="rId4"/>
    <p:sldLayoutId id="2147483657" r:id="rId5"/>
    <p:sldLayoutId id="2147483665" r:id="rId6"/>
    <p:sldLayoutId id="2147483658" r:id="rId7"/>
    <p:sldLayoutId id="2147483664" r:id="rId8"/>
    <p:sldLayoutId id="2147483659" r:id="rId9"/>
    <p:sldLayoutId id="2147483660" r:id="rId10"/>
    <p:sldLayoutId id="21474836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000066"/>
          </a:solidFill>
          <a:latin typeface="Verdana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None/>
        <a:defRPr sz="2800">
          <a:solidFill>
            <a:srgbClr val="000066"/>
          </a:solidFill>
          <a:latin typeface="+mj-lt"/>
          <a:ea typeface="+mn-ea"/>
          <a:cs typeface="+mn-cs"/>
        </a:defRPr>
      </a:lvl1pPr>
      <a:lvl2pPr marL="536575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•"/>
        <a:defRPr sz="2400">
          <a:solidFill>
            <a:srgbClr val="000066"/>
          </a:solidFill>
          <a:latin typeface="+mj-lt"/>
        </a:defRPr>
      </a:lvl2pPr>
      <a:lvl3pPr marL="1073150" indent="-268288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o"/>
        <a:defRPr sz="2000">
          <a:solidFill>
            <a:srgbClr val="000066"/>
          </a:solidFill>
          <a:latin typeface="+mj-lt"/>
        </a:defRPr>
      </a:lvl3pPr>
      <a:lvl4pPr marL="1611313" indent="-358775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Times New Roman" pitchFamily="18" charset="0"/>
        <a:buChar char="–"/>
        <a:defRPr sz="1600">
          <a:solidFill>
            <a:srgbClr val="000066"/>
          </a:solidFill>
          <a:latin typeface="+mj-lt"/>
        </a:defRPr>
      </a:lvl4pPr>
      <a:lvl5pPr marL="2063750" indent="-27305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j-lt"/>
        </a:defRPr>
      </a:lvl5pPr>
      <a:lvl6pPr marL="25209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6pPr>
      <a:lvl7pPr marL="29781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7pPr>
      <a:lvl8pPr marL="34353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8pPr>
      <a:lvl9pPr marL="3892550" indent="-27305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0000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animaart.com/Cellar/disneyart/Page5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://www.palantir.com/tag/user-interface/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Sequential Storyboards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Chapter 4.1 in Sketching the User Interface: The Workbook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6627813"/>
            <a:ext cx="2987824" cy="2301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397534"/>
            <a:ext cx="3974976" cy="4345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774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Key Elements</a:t>
            </a:r>
            <a:r>
              <a:rPr lang="en-CA" dirty="0" smtClean="0"/>
              <a:t>: Annotations</a:t>
            </a:r>
            <a:endParaRPr lang="en-US" dirty="0"/>
          </a:p>
        </p:txBody>
      </p:sp>
      <p:pic>
        <p:nvPicPr>
          <p:cNvPr id="14" name="Picture 6" descr="big_bigguy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49535"/>
            <a:ext cx="8352928" cy="4955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0" y="6627813"/>
            <a:ext cx="889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www.michaelborkowski.com/storyboards/images/big_bigguy1.gif </a:t>
            </a:r>
          </a:p>
          <a:p>
            <a:pPr>
              <a:defRPr/>
            </a:pPr>
            <a:r>
              <a:rPr lang="en-US" sz="9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16889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Key Elements: Annotations</a:t>
            </a:r>
            <a:endParaRPr lang="en-US" dirty="0"/>
          </a:p>
        </p:txBody>
      </p:sp>
      <p:pic>
        <p:nvPicPr>
          <p:cNvPr id="5" name="Picture 6" descr="big_bigguy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457" b="64385"/>
          <a:stretch/>
        </p:blipFill>
        <p:spPr bwMode="auto">
          <a:xfrm>
            <a:off x="395536" y="1368034"/>
            <a:ext cx="8352928" cy="510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6627813"/>
            <a:ext cx="889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www.michaelborkowski.com/storyboards/images/big_bigguy1.gif </a:t>
            </a:r>
          </a:p>
          <a:p>
            <a:pPr>
              <a:defRPr/>
            </a:pPr>
            <a:r>
              <a:rPr lang="en-US" sz="9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3956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Key Elements: </a:t>
            </a:r>
            <a:r>
              <a:rPr lang="en-CA" dirty="0" smtClean="0"/>
              <a:t>Annotated Actions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627813"/>
            <a:ext cx="889248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1714500"/>
            <a:ext cx="3729037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2571750"/>
            <a:ext cx="4605338" cy="392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9488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Key Elements: </a:t>
            </a:r>
            <a:r>
              <a:rPr lang="en-CA" dirty="0" smtClean="0"/>
              <a:t>Transitions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1018" y="1340768"/>
            <a:ext cx="5517232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0" y="6627813"/>
            <a:ext cx="889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Understanding Comics. Harper Collins (reproduced in Buxton, Sketching the User Interface) </a:t>
            </a:r>
            <a:endParaRPr lang="en-US" sz="900" dirty="0">
              <a:solidFill>
                <a:schemeClr val="bg2">
                  <a:lumMod val="60000"/>
                  <a:lumOff val="40000"/>
                </a:schemeClr>
              </a:solidFill>
              <a:latin typeface="+mj-lt"/>
            </a:endParaRPr>
          </a:p>
          <a:p>
            <a:pPr>
              <a:defRPr/>
            </a:pPr>
            <a:r>
              <a:rPr lang="en-US" sz="9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2433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Key Elements: Transitions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12865" y="6627813"/>
            <a:ext cx="4652963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4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44674" y="1328787"/>
            <a:ext cx="3332614" cy="5268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5024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3"/>
            <a:ext cx="9144000" cy="2783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6949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Your cell phone</a:t>
            </a:r>
          </a:p>
          <a:p>
            <a:endParaRPr lang="en-CA" dirty="0"/>
          </a:p>
          <a:p>
            <a:pPr marL="268287" lvl="1" indent="0">
              <a:buNone/>
            </a:pPr>
            <a:r>
              <a:rPr lang="en-CA" dirty="0" smtClean="0"/>
              <a:t>Create a storyboard of images only that </a:t>
            </a:r>
          </a:p>
          <a:p>
            <a:pPr lvl="2"/>
            <a:r>
              <a:rPr lang="en-CA" dirty="0" smtClean="0"/>
              <a:t>capture your phone’s interaction over time as </a:t>
            </a:r>
          </a:p>
          <a:p>
            <a:pPr lvl="2"/>
            <a:r>
              <a:rPr lang="en-CA" dirty="0" smtClean="0"/>
              <a:t>you enter a new name and number into the phone’s contact list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167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88" y="0"/>
            <a:ext cx="6246844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9557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Key </a:t>
            </a:r>
            <a:r>
              <a:rPr lang="en-CA" dirty="0" smtClean="0"/>
              <a:t>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Should I show the user in the scene?</a:t>
            </a:r>
            <a:br>
              <a:rPr lang="en-CA" dirty="0" smtClean="0"/>
            </a:br>
            <a:endParaRPr lang="en-CA" dirty="0" smtClean="0"/>
          </a:p>
          <a:p>
            <a:r>
              <a:rPr lang="en-CA" dirty="0" smtClean="0"/>
              <a:t>What key frames should I use to create the sequence? </a:t>
            </a:r>
          </a:p>
          <a:p>
            <a:pPr lvl="1"/>
            <a:r>
              <a:rPr lang="en-CA" dirty="0" smtClean="0"/>
              <a:t>capture the essence of the story</a:t>
            </a:r>
          </a:p>
          <a:p>
            <a:pPr lvl="1"/>
            <a:r>
              <a:rPr lang="en-CA" dirty="0" smtClean="0"/>
              <a:t>people can ‘fill in’ the rest</a:t>
            </a:r>
          </a:p>
          <a:p>
            <a:pPr lvl="1"/>
            <a:endParaRPr lang="en-CA" dirty="0"/>
          </a:p>
          <a:p>
            <a:r>
              <a:rPr lang="en-CA" dirty="0" smtClean="0"/>
              <a:t>What key transitions should I show?</a:t>
            </a:r>
          </a:p>
          <a:p>
            <a:pPr lvl="1"/>
            <a:r>
              <a:rPr lang="en-CA" dirty="0" smtClean="0"/>
              <a:t>actions to get from one frame to the next?</a:t>
            </a:r>
            <a:br>
              <a:rPr lang="en-CA" dirty="0" smtClean="0"/>
            </a:br>
            <a:endParaRPr lang="en-CA" dirty="0" smtClean="0"/>
          </a:p>
          <a:p>
            <a:pPr lvl="1"/>
            <a:endParaRPr lang="en-CA" dirty="0" smtClean="0"/>
          </a:p>
          <a:p>
            <a:pPr lvl="1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12865" y="6627813"/>
            <a:ext cx="4652963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4</a:t>
            </a:r>
          </a:p>
        </p:txBody>
      </p:sp>
    </p:spTree>
    <p:extLst>
      <p:ext uri="{BB962C8B-B14F-4D97-AF65-F5344CB8AC3E}">
        <p14:creationId xmlns:p14="http://schemas.microsoft.com/office/powerpoint/2010/main" val="804416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Key Decisions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How </a:t>
            </a:r>
            <a:r>
              <a:rPr lang="en-CA" dirty="0" smtClean="0"/>
              <a:t>explicit do you need to be?</a:t>
            </a:r>
          </a:p>
          <a:p>
            <a:endParaRPr lang="en-CA" dirty="0"/>
          </a:p>
          <a:p>
            <a:pPr marL="268287" lvl="1" indent="0">
              <a:buNone/>
            </a:pPr>
            <a:r>
              <a:rPr lang="en-CA" dirty="0" smtClean="0"/>
              <a:t>Depends </a:t>
            </a:r>
            <a:r>
              <a:rPr lang="en-CA" dirty="0"/>
              <a:t>on what you are trying to explain</a:t>
            </a:r>
          </a:p>
          <a:p>
            <a:pPr lvl="2"/>
            <a:r>
              <a:rPr lang="en-CA" dirty="0"/>
              <a:t>are the missing parts important?</a:t>
            </a:r>
          </a:p>
          <a:p>
            <a:pPr lvl="1"/>
            <a:endParaRPr lang="en-CA" dirty="0" smtClean="0"/>
          </a:p>
          <a:p>
            <a:pPr marL="268287" lvl="1" indent="0">
              <a:buNone/>
            </a:pPr>
            <a:r>
              <a:rPr lang="en-CA" dirty="0" smtClean="0"/>
              <a:t>Depends on the audience</a:t>
            </a:r>
          </a:p>
          <a:p>
            <a:pPr lvl="2"/>
            <a:r>
              <a:rPr lang="en-CA" dirty="0" smtClean="0"/>
              <a:t>can </a:t>
            </a:r>
            <a:r>
              <a:rPr lang="en-CA" dirty="0"/>
              <a:t>your audience fill in the missing bits?</a:t>
            </a:r>
            <a:endParaRPr lang="en-CA" dirty="0" smtClean="0"/>
          </a:p>
          <a:p>
            <a:pPr lvl="1"/>
            <a:endParaRPr lang="en-CA" dirty="0" smtClean="0"/>
          </a:p>
          <a:p>
            <a:pPr lvl="1"/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4225467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Single sketch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The interface at a single moment in time</a:t>
            </a:r>
          </a:p>
          <a:p>
            <a:endParaRPr lang="en-CA" dirty="0" smtClean="0"/>
          </a:p>
          <a:p>
            <a:endParaRPr lang="en-CA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223" y="2708920"/>
            <a:ext cx="3987422" cy="3925664"/>
          </a:xfrm>
          <a:prstGeom prst="rect">
            <a:avLst/>
          </a:prstGeom>
          <a:noFill/>
          <a:ln w="12699">
            <a:solidFill>
              <a:schemeClr val="accent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5016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Annotate your previous storyboard </a:t>
            </a:r>
            <a:endParaRPr lang="en-CA" dirty="0"/>
          </a:p>
          <a:p>
            <a:pPr lvl="1"/>
            <a:r>
              <a:rPr lang="en-CA" dirty="0" smtClean="0"/>
              <a:t>label your phone’s state underneath each image</a:t>
            </a:r>
          </a:p>
          <a:p>
            <a:pPr lvl="1"/>
            <a:r>
              <a:rPr lang="en-CA" dirty="0" smtClean="0"/>
              <a:t>label each transition to explain user’s action</a:t>
            </a:r>
          </a:p>
          <a:p>
            <a:pPr lvl="1"/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29414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0"/>
            <a:ext cx="76201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0305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The Catalog Shopping System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Brick and mortar store</a:t>
            </a:r>
          </a:p>
          <a:p>
            <a:pPr lvl="1"/>
            <a:r>
              <a:rPr lang="en-CA" dirty="0" smtClean="0"/>
              <a:t>paper catalogs</a:t>
            </a:r>
          </a:p>
          <a:p>
            <a:pPr lvl="1"/>
            <a:r>
              <a:rPr lang="en-CA" dirty="0" smtClean="0"/>
              <a:t>scan in desired item(s) with bar code reader</a:t>
            </a:r>
          </a:p>
          <a:p>
            <a:pPr lvl="1"/>
            <a:r>
              <a:rPr lang="en-CA" dirty="0" smtClean="0"/>
              <a:t>see item on computer screen </a:t>
            </a:r>
          </a:p>
          <a:p>
            <a:pPr lvl="1"/>
            <a:r>
              <a:rPr lang="en-CA" dirty="0" smtClean="0"/>
              <a:t>complete and pay for order (which submits it)</a:t>
            </a:r>
          </a:p>
          <a:p>
            <a:pPr lvl="1"/>
            <a:r>
              <a:rPr lang="en-CA" dirty="0" smtClean="0"/>
              <a:t>print it and bring to sales clerk</a:t>
            </a:r>
          </a:p>
          <a:p>
            <a:pPr lvl="1"/>
            <a:r>
              <a:rPr lang="en-CA" dirty="0" smtClean="0"/>
              <a:t>sales clerk gives you item</a:t>
            </a:r>
          </a:p>
          <a:p>
            <a:pPr lvl="1"/>
            <a:endParaRPr lang="en-CA" dirty="0"/>
          </a:p>
          <a:p>
            <a:r>
              <a:rPr lang="en-CA" dirty="0" smtClean="0"/>
              <a:t>Storyboard</a:t>
            </a:r>
          </a:p>
          <a:p>
            <a:pPr lvl="1"/>
            <a:r>
              <a:rPr lang="en-CA" dirty="0" smtClean="0"/>
              <a:t>buy a blue stroller</a:t>
            </a:r>
          </a:p>
          <a:p>
            <a:pPr lvl="1"/>
            <a:endParaRPr lang="en-CA" dirty="0"/>
          </a:p>
          <a:p>
            <a:endParaRPr lang="en-CA" dirty="0" smtClean="0"/>
          </a:p>
        </p:txBody>
      </p:sp>
    </p:spTree>
    <p:extLst>
      <p:ext uri="{BB962C8B-B14F-4D97-AF65-F5344CB8AC3E}">
        <p14:creationId xmlns:p14="http://schemas.microsoft.com/office/powerpoint/2010/main" val="1014246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3" t="2074" r="2033" b="2332"/>
          <a:stretch/>
        </p:blipFill>
        <p:spPr bwMode="auto">
          <a:xfrm>
            <a:off x="1475656" y="176156"/>
            <a:ext cx="7478613" cy="655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49014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812247" cy="4686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As a single sketch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892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3" y="0"/>
            <a:ext cx="8370887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1833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You Now Know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Sequential storyboard</a:t>
            </a:r>
          </a:p>
          <a:p>
            <a:pPr lvl="1"/>
            <a:r>
              <a:rPr lang="en-CA" dirty="0" smtClean="0"/>
              <a:t>a visual story of the user experience over time</a:t>
            </a:r>
            <a:endParaRPr lang="en-US" dirty="0" smtClean="0"/>
          </a:p>
          <a:p>
            <a:endParaRPr lang="en-CA" dirty="0" smtClean="0"/>
          </a:p>
          <a:p>
            <a:r>
              <a:rPr lang="en-CA" dirty="0" smtClean="0"/>
              <a:t>Composed of</a:t>
            </a:r>
          </a:p>
          <a:p>
            <a:pPr lvl="1"/>
            <a:r>
              <a:rPr lang="en-CA" dirty="0" smtClean="0"/>
              <a:t>key frames</a:t>
            </a:r>
          </a:p>
          <a:p>
            <a:pPr lvl="1"/>
            <a:r>
              <a:rPr lang="en-CA" dirty="0" smtClean="0"/>
              <a:t>annotations</a:t>
            </a:r>
          </a:p>
        </p:txBody>
      </p:sp>
    </p:spTree>
    <p:extLst>
      <p:ext uri="{BB962C8B-B14F-4D97-AF65-F5344CB8AC3E}">
        <p14:creationId xmlns:p14="http://schemas.microsoft.com/office/powerpoint/2010/main" val="39440293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Permissions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en-CA" sz="1000" b="1" dirty="0"/>
              <a:t>You are free:</a:t>
            </a:r>
          </a:p>
          <a:p>
            <a:pPr lvl="1">
              <a:defRPr/>
            </a:pPr>
            <a:r>
              <a:rPr lang="en-CA" sz="1000" b="1" dirty="0"/>
              <a:t>to Share</a:t>
            </a:r>
            <a:r>
              <a:rPr lang="en-CA" sz="1000" dirty="0"/>
              <a:t> — to copy, distribute and transmit the work</a:t>
            </a:r>
          </a:p>
          <a:p>
            <a:pPr lvl="1">
              <a:defRPr/>
            </a:pPr>
            <a:r>
              <a:rPr lang="en-CA" sz="1000" b="1" dirty="0"/>
              <a:t>to Remix</a:t>
            </a:r>
            <a:r>
              <a:rPr lang="en-CA" sz="1000" dirty="0"/>
              <a:t> — to adapt the work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Under </a:t>
            </a:r>
            <a:r>
              <a:rPr lang="en-CA" sz="1000" b="1" dirty="0"/>
              <a:t>the following conditions:</a:t>
            </a:r>
          </a:p>
          <a:p>
            <a:pPr>
              <a:defRPr/>
            </a:pPr>
            <a:r>
              <a:rPr lang="en-CA" sz="1000" b="1" dirty="0"/>
              <a:t>Attribution</a:t>
            </a:r>
            <a:r>
              <a:rPr lang="en-CA" sz="1000" dirty="0"/>
              <a:t> — You must attribute the work in the manner specified by the author </a:t>
            </a:r>
            <a:r>
              <a:rPr lang="en-CA" sz="1000" dirty="0" smtClean="0"/>
              <a:t>(</a:t>
            </a:r>
            <a:r>
              <a:rPr lang="en-CA" sz="1000" dirty="0"/>
              <a:t>but not in any way that suggests that they endorse you or your use of the work</a:t>
            </a:r>
            <a:r>
              <a:rPr lang="en-CA" sz="1000" dirty="0" smtClean="0"/>
              <a:t>) by citing: </a:t>
            </a:r>
          </a:p>
          <a:p>
            <a:pPr marL="715963" lvl="1" indent="0">
              <a:buFontTx/>
              <a:buNone/>
              <a:defRPr/>
            </a:pPr>
            <a:r>
              <a:rPr lang="en-CA" sz="1000" dirty="0" smtClean="0"/>
              <a:t>“from presentations accompanying the book ‘Sketching User Experiences, the Workbook’, by S. Greenberg, S. Carpendale, N. Marquardt and B. Buxton”</a:t>
            </a:r>
            <a:endParaRPr lang="en-CA" sz="1000" dirty="0"/>
          </a:p>
          <a:p>
            <a:pPr>
              <a:defRPr/>
            </a:pPr>
            <a:r>
              <a:rPr lang="en-CA" sz="1000" b="1" dirty="0" err="1"/>
              <a:t>Noncommercial</a:t>
            </a:r>
            <a:r>
              <a:rPr lang="en-CA" sz="1000" dirty="0"/>
              <a:t> — You may not use this work for commercial </a:t>
            </a:r>
            <a:r>
              <a:rPr lang="en-CA" sz="1000" dirty="0" smtClean="0"/>
              <a:t>purposes, </a:t>
            </a:r>
            <a:r>
              <a:rPr lang="en-CA" sz="1000" b="1" u="sng" dirty="0" smtClean="0"/>
              <a:t>except</a:t>
            </a:r>
            <a:r>
              <a:rPr lang="en-CA" sz="1000" dirty="0" smtClean="0"/>
              <a:t> to assist one’s own teaching and training within commercial organizations.</a:t>
            </a:r>
          </a:p>
          <a:p>
            <a:pPr>
              <a:defRPr/>
            </a:pPr>
            <a:r>
              <a:rPr lang="en-CA" sz="1000" b="1" dirty="0"/>
              <a:t>Share Alike</a:t>
            </a:r>
            <a:r>
              <a:rPr lang="en-CA" sz="1000" dirty="0"/>
              <a:t> — If you alter, transform, or build upon this work, you may distribute the resulting work only under the same or similar license to this one.</a:t>
            </a:r>
          </a:p>
          <a:p>
            <a:pPr marL="0" indent="0">
              <a:buFontTx/>
              <a:buNone/>
              <a:defRPr/>
            </a:pPr>
            <a:endParaRPr lang="en-CA" sz="1000" b="1" dirty="0" smtClean="0"/>
          </a:p>
          <a:p>
            <a:pPr marL="0" indent="0">
              <a:buFontTx/>
              <a:buNone/>
              <a:defRPr/>
            </a:pPr>
            <a:r>
              <a:rPr lang="en-CA" sz="1000" b="1" dirty="0" smtClean="0"/>
              <a:t>With </a:t>
            </a:r>
            <a:r>
              <a:rPr lang="en-CA" sz="1000" b="1" dirty="0"/>
              <a:t>the understanding that:</a:t>
            </a:r>
          </a:p>
          <a:p>
            <a:pPr>
              <a:defRPr/>
            </a:pPr>
            <a:r>
              <a:rPr lang="en-CA" sz="1000" b="1" dirty="0" smtClean="0"/>
              <a:t>Not all material have transferable rights </a:t>
            </a:r>
            <a:r>
              <a:rPr lang="en-CA" sz="1000" dirty="0" smtClean="0"/>
              <a:t>— materials from other sources which are included here are cited </a:t>
            </a:r>
          </a:p>
          <a:p>
            <a:pPr>
              <a:defRPr/>
            </a:pPr>
            <a:r>
              <a:rPr lang="en-CA" sz="1000" b="1" dirty="0" smtClean="0"/>
              <a:t>Waiver</a:t>
            </a:r>
            <a:r>
              <a:rPr lang="en-CA" sz="1000" dirty="0"/>
              <a:t> — Any of the above conditions can be </a:t>
            </a:r>
            <a:r>
              <a:rPr lang="en-CA" sz="1000" b="1" u="sng" dirty="0"/>
              <a:t>waived</a:t>
            </a:r>
            <a:r>
              <a:rPr lang="en-CA" sz="1000" dirty="0"/>
              <a:t> if you get permission from the copyright holder.</a:t>
            </a:r>
          </a:p>
          <a:p>
            <a:pPr>
              <a:defRPr/>
            </a:pPr>
            <a:r>
              <a:rPr lang="en-CA" sz="1000" b="1" dirty="0"/>
              <a:t>Public Domain</a:t>
            </a:r>
            <a:r>
              <a:rPr lang="en-CA" sz="1000" dirty="0"/>
              <a:t> — Where the work or any of its elements is in the </a:t>
            </a:r>
            <a:r>
              <a:rPr lang="en-CA" sz="1000" b="1" u="sng" dirty="0"/>
              <a:t>public domain</a:t>
            </a:r>
            <a:r>
              <a:rPr lang="en-CA" sz="1000" dirty="0"/>
              <a:t> under applicable law, that status is in no way affected by the license.</a:t>
            </a:r>
          </a:p>
          <a:p>
            <a:pPr>
              <a:defRPr/>
            </a:pPr>
            <a:r>
              <a:rPr lang="en-CA" sz="1000" b="1" dirty="0"/>
              <a:t>Other Rights</a:t>
            </a:r>
            <a:r>
              <a:rPr lang="en-CA" sz="1000" dirty="0"/>
              <a:t> — In no way are any of the following rights affected by the license:</a:t>
            </a:r>
          </a:p>
          <a:p>
            <a:pPr lvl="1">
              <a:defRPr/>
            </a:pPr>
            <a:r>
              <a:rPr lang="en-CA" sz="1000" dirty="0"/>
              <a:t>Your fair dealing or </a:t>
            </a:r>
            <a:r>
              <a:rPr lang="en-CA" sz="1000" b="1" u="sng" dirty="0"/>
              <a:t>fair use</a:t>
            </a:r>
            <a:r>
              <a:rPr lang="en-CA" sz="1000" dirty="0"/>
              <a:t> rights, or other applicable copyright exceptions and limitations;</a:t>
            </a:r>
          </a:p>
          <a:p>
            <a:pPr lvl="1">
              <a:defRPr/>
            </a:pPr>
            <a:r>
              <a:rPr lang="en-CA" sz="1000" dirty="0"/>
              <a:t>The author's </a:t>
            </a:r>
            <a:r>
              <a:rPr lang="en-CA" sz="1000" b="1" u="sng" dirty="0"/>
              <a:t>moral</a:t>
            </a:r>
            <a:r>
              <a:rPr lang="en-CA" sz="1000" dirty="0"/>
              <a:t> rights;</a:t>
            </a:r>
          </a:p>
          <a:p>
            <a:pPr lvl="1">
              <a:defRPr/>
            </a:pPr>
            <a:r>
              <a:rPr lang="en-CA" sz="1000" dirty="0"/>
              <a:t>Rights other persons may have either in the work itself or in how the work is used, such </a:t>
            </a:r>
            <a:r>
              <a:rPr lang="en-CA" sz="1000" dirty="0" smtClean="0"/>
              <a:t>as </a:t>
            </a:r>
            <a:r>
              <a:rPr lang="en-CA" sz="1000" b="1" u="sng" dirty="0" smtClean="0"/>
              <a:t>publicity</a:t>
            </a:r>
            <a:r>
              <a:rPr lang="en-CA" sz="1000" dirty="0"/>
              <a:t> or privacy rights.</a:t>
            </a:r>
          </a:p>
          <a:p>
            <a:pPr marL="0" indent="0">
              <a:buFontTx/>
              <a:buNone/>
              <a:defRPr/>
            </a:pPr>
            <a:r>
              <a:rPr lang="en-CA" sz="1000" b="1" dirty="0"/>
              <a:t>Notice</a:t>
            </a:r>
            <a:r>
              <a:rPr lang="en-CA" sz="1000" dirty="0"/>
              <a:t> — For any reuse or distribution, you must make clear to others the license terms of this work. The best way to do this is with a link to this web page.</a:t>
            </a:r>
          </a:p>
        </p:txBody>
      </p:sp>
      <p:pic>
        <p:nvPicPr>
          <p:cNvPr id="24580" name="Picture 6" descr="http://i.creativecommons.org/l/by-nc-sa/3.0/88x3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15913"/>
            <a:ext cx="2046287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3349625"/>
            <a:ext cx="287338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8" y="2695575"/>
            <a:ext cx="284162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8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38" y="3663950"/>
            <a:ext cx="258762" cy="24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Single sketch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CA" dirty="0" smtClean="0"/>
              <a:t>captures user interface, but not user behaviour</a:t>
            </a:r>
          </a:p>
          <a:p>
            <a:pPr lvl="1"/>
            <a:r>
              <a:rPr lang="en-CA" dirty="0" smtClean="0"/>
              <a:t>excludes </a:t>
            </a:r>
            <a:r>
              <a:rPr lang="en-CA" i="1" dirty="0" smtClean="0"/>
              <a:t>dynamics</a:t>
            </a:r>
            <a:r>
              <a:rPr lang="en-CA" dirty="0" smtClean="0"/>
              <a:t> of interaction over time</a:t>
            </a:r>
          </a:p>
          <a:p>
            <a:pPr lvl="2"/>
            <a:r>
              <a:rPr lang="en-CA" dirty="0" smtClean="0"/>
              <a:t>user actions</a:t>
            </a:r>
          </a:p>
          <a:p>
            <a:pPr lvl="2"/>
            <a:r>
              <a:rPr lang="en-CA" dirty="0" smtClean="0"/>
              <a:t>system responses</a:t>
            </a:r>
          </a:p>
          <a:p>
            <a:pPr lvl="2"/>
            <a:r>
              <a:rPr lang="en-CA" dirty="0" smtClean="0"/>
              <a:t>context</a:t>
            </a:r>
            <a:br>
              <a:rPr lang="en-CA" dirty="0" smtClean="0"/>
            </a:br>
            <a:endParaRPr lang="en-CA" dirty="0" smtClean="0"/>
          </a:p>
          <a:p>
            <a:pPr lvl="1"/>
            <a:r>
              <a:rPr lang="en-CA" dirty="0" smtClean="0"/>
              <a:t>doesn’t tell a story</a:t>
            </a:r>
          </a:p>
          <a:p>
            <a:endParaRPr lang="en-CA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223" y="2708920"/>
            <a:ext cx="3987422" cy="3925664"/>
          </a:xfrm>
          <a:prstGeom prst="rect">
            <a:avLst/>
          </a:prstGeom>
          <a:noFill/>
          <a:ln w="12699">
            <a:solidFill>
              <a:schemeClr val="accent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0752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Sequential Storyboard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5" y="1628800"/>
            <a:ext cx="8281988" cy="4752975"/>
          </a:xfrm>
        </p:spPr>
        <p:txBody>
          <a:bodyPr/>
          <a:lstStyle/>
          <a:p>
            <a:r>
              <a:rPr lang="en-CA" dirty="0" smtClean="0"/>
              <a:t>A visual narrative</a:t>
            </a:r>
          </a:p>
          <a:p>
            <a:pPr lvl="1"/>
            <a:r>
              <a:rPr lang="en-CA" dirty="0" smtClean="0"/>
              <a:t>series of key frames as sketches</a:t>
            </a:r>
          </a:p>
          <a:p>
            <a:pPr lvl="2"/>
            <a:r>
              <a:rPr lang="en-CA" dirty="0"/>
              <a:t>interface </a:t>
            </a:r>
            <a:r>
              <a:rPr lang="en-CA" dirty="0" smtClean="0"/>
              <a:t>snapshots at points in the interaction</a:t>
            </a:r>
          </a:p>
          <a:p>
            <a:pPr lvl="1"/>
            <a:r>
              <a:rPr lang="en-CA" dirty="0" smtClean="0"/>
              <a:t>portrays </a:t>
            </a:r>
          </a:p>
          <a:p>
            <a:pPr lvl="2"/>
            <a:r>
              <a:rPr lang="en-CA" dirty="0" smtClean="0"/>
              <a:t>key scenes in the interface</a:t>
            </a:r>
          </a:p>
          <a:p>
            <a:pPr lvl="2"/>
            <a:r>
              <a:rPr lang="en-CA" dirty="0" smtClean="0"/>
              <a:t>transitions that caused the changes</a:t>
            </a:r>
          </a:p>
          <a:p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286250"/>
            <a:ext cx="2357437" cy="2320925"/>
          </a:xfrm>
          <a:prstGeom prst="rect">
            <a:avLst/>
          </a:prstGeom>
          <a:noFill/>
          <a:ln w="12699">
            <a:solidFill>
              <a:schemeClr val="accent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8"/>
          <p:cNvGrpSpPr>
            <a:grpSpLocks/>
          </p:cNvGrpSpPr>
          <p:nvPr/>
        </p:nvGrpSpPr>
        <p:grpSpPr bwMode="auto">
          <a:xfrm>
            <a:off x="2857500" y="4286250"/>
            <a:ext cx="2786063" cy="2319338"/>
            <a:chOff x="4895819" y="3500438"/>
            <a:chExt cx="3311525" cy="3105150"/>
          </a:xfrm>
        </p:grpSpPr>
        <p:pic>
          <p:nvPicPr>
            <p:cNvPr id="7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819" y="3500438"/>
              <a:ext cx="3311525" cy="3105150"/>
            </a:xfrm>
            <a:prstGeom prst="rect">
              <a:avLst/>
            </a:prstGeom>
            <a:noFill/>
            <a:ln w="12699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4931671" y="4977563"/>
              <a:ext cx="2447320" cy="180655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20000"/>
                  </a:schemeClr>
                </a:gs>
              </a:gsLst>
              <a:lin ang="5400000" scaled="1"/>
            </a:gradFill>
            <a:ln w="12699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6000750" y="4286250"/>
            <a:ext cx="2786063" cy="2322513"/>
            <a:chOff x="5829300" y="3500438"/>
            <a:chExt cx="3314700" cy="3108325"/>
          </a:xfrm>
        </p:grpSpPr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9300" y="3500438"/>
              <a:ext cx="3314700" cy="3108325"/>
            </a:xfrm>
            <a:prstGeom prst="rect">
              <a:avLst/>
            </a:prstGeom>
            <a:noFill/>
            <a:ln w="12699">
              <a:solidFill>
                <a:schemeClr val="accent2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5865186" y="4987675"/>
              <a:ext cx="2447778" cy="180594"/>
            </a:xfrm>
            <a:prstGeom prst="rect">
              <a:avLst/>
            </a:prstGeom>
            <a:gradFill rotWithShape="1">
              <a:gsLst>
                <a:gs pos="0">
                  <a:schemeClr val="bg1">
                    <a:alpha val="20000"/>
                  </a:schemeClr>
                </a:gs>
                <a:gs pos="100000">
                  <a:schemeClr val="bg1">
                    <a:gamma/>
                    <a:shade val="46275"/>
                    <a:invGamma/>
                    <a:alpha val="20000"/>
                  </a:schemeClr>
                </a:gs>
              </a:gsLst>
              <a:lin ang="5400000" scaled="1"/>
            </a:gradFill>
            <a:ln w="12699">
              <a:solidFill>
                <a:schemeClr val="tx1"/>
              </a:solidFill>
              <a:miter lim="800000"/>
              <a:headEnd type="none" w="sm" len="sm"/>
              <a:tailEnd type="none" w="sm" len="sm"/>
            </a:ln>
            <a:effectLst/>
          </p:spPr>
          <p:txBody>
            <a:bodyPr lIns="92075" tIns="46038" rIns="92075" bIns="46038" anchor="ctr">
              <a:spAutoFit/>
            </a:bodyPr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2" name="Right Arrow 12"/>
          <p:cNvSpPr>
            <a:spLocks noChangeArrowheads="1"/>
          </p:cNvSpPr>
          <p:nvPr/>
        </p:nvSpPr>
        <p:spPr bwMode="auto">
          <a:xfrm>
            <a:off x="2286000" y="5643563"/>
            <a:ext cx="714375" cy="50006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  <p:sp>
        <p:nvSpPr>
          <p:cNvPr id="13" name="Right Arrow 13"/>
          <p:cNvSpPr>
            <a:spLocks noChangeArrowheads="1"/>
          </p:cNvSpPr>
          <p:nvPr/>
        </p:nvSpPr>
        <p:spPr bwMode="auto">
          <a:xfrm>
            <a:off x="5429250" y="5715000"/>
            <a:ext cx="714375" cy="50006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699" algn="ctr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92075" tIns="46038" rIns="92075" bIns="46038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46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lum bright="-10000"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64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699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627813"/>
            <a:ext cx="4652963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Bill Buxton Sketching User Experiences, Morgan Kaufman Figure 107</a:t>
            </a:r>
          </a:p>
        </p:txBody>
      </p:sp>
    </p:spTree>
    <p:extLst>
      <p:ext uri="{BB962C8B-B14F-4D97-AF65-F5344CB8AC3E}">
        <p14:creationId xmlns:p14="http://schemas.microsoft.com/office/powerpoint/2010/main" val="2665109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 Long Tradition – Animation </a:t>
            </a:r>
            <a:endParaRPr lang="en-US" dirty="0"/>
          </a:p>
        </p:txBody>
      </p:sp>
      <p:pic>
        <p:nvPicPr>
          <p:cNvPr id="4" name="Picture 1094" descr="90robin%20storyboard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" t="1486" r="10339" b="38489"/>
          <a:stretch>
            <a:fillRect/>
          </a:stretch>
        </p:blipFill>
        <p:spPr bwMode="auto">
          <a:xfrm>
            <a:off x="467544" y="1628800"/>
            <a:ext cx="8252440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627813"/>
            <a:ext cx="889248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</a:t>
            </a:r>
            <a:r>
              <a:rPr lang="en-US" sz="900" dirty="0">
                <a:solidFill>
                  <a:schemeClr val="bg2">
                    <a:lumMod val="75000"/>
                  </a:schemeClr>
                </a:solidFill>
                <a:latin typeface="+mj-lt"/>
              </a:rPr>
              <a:t>	Disney’s Robin Hood storyboard, www.animaart.com/Cellar/disneyart/90robin%20storyboard.jpg.html</a:t>
            </a:r>
          </a:p>
        </p:txBody>
      </p:sp>
    </p:spTree>
    <p:extLst>
      <p:ext uri="{BB962C8B-B14F-4D97-AF65-F5344CB8AC3E}">
        <p14:creationId xmlns:p14="http://schemas.microsoft.com/office/powerpoint/2010/main" val="2999100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 Long Tradition – Comics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627813"/>
            <a:ext cx="889248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Creative Commons DC 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Comics:  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http://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www.ntn24.com/news/news/muslim-arab-american-green-lan-16964, </a:t>
            </a:r>
            <a:r>
              <a:rPr lang="en-US" sz="9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http://www.google.com/url?source=imglanding&amp;ct=img&amp;q=http://www.ntn24.com/news/sites/default/files/imagecache/320x240/simon-baz-muslim-green-lantern_1346885985.jpg&amp;sa=X&amp;ei=asSNUOfeE6jUigKpi4DgAg&amp;ved=0CAkQ8wc4Hg&amp;usg=AFQjCNEf0L9So7LuD5Xr_DH8ELIrvjxsh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700808"/>
            <a:ext cx="633670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9307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A Long Tradition – Animation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627813"/>
            <a:ext cx="8892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from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: www.michaelborkowski.com/storyboards/images/big_bigguy1.gif </a:t>
            </a:r>
          </a:p>
          <a:p>
            <a:pPr>
              <a:defRPr/>
            </a:pPr>
            <a:r>
              <a:rPr lang="en-US" sz="9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11" name="Picture 6" descr="big_bigguy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752026" cy="5192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50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Key Elements: User Behaviours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6627813"/>
            <a:ext cx="889248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Image 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from:  </a:t>
            </a:r>
            <a:r>
              <a:rPr lang="en-US" sz="900" dirty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hlinkClick r:id="rId2"/>
              </a:rPr>
              <a:t>http://www.palantir.com/tag/user-interface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  <a:hlinkClick r:id="rId2"/>
              </a:rPr>
              <a:t>/</a:t>
            </a:r>
            <a:r>
              <a:rPr lang="en-US" sz="9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+mj-lt"/>
              </a:rPr>
              <a:t> (XKCD comics, creative commons license) </a:t>
            </a:r>
            <a:r>
              <a:rPr lang="en-US" sz="900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	</a:t>
            </a:r>
            <a:endParaRPr lang="en-US" sz="900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8" name="Picture 2" descr="http://www.google.com/url?source=imglanding&amp;ct=img&amp;q=http://imgs.xkcd.com/comics/computer_problems.png&amp;sa=X&amp;ei=_MSNUIfrGqmriQKW7YHwCw&amp;ved=0CAkQ8wc&amp;usg=AFQjCNEZEFEkYA_AxdWdQ8f1oMBdfKcBN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8880"/>
            <a:ext cx="8320606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966770"/>
      </p:ext>
    </p:extLst>
  </p:cSld>
  <p:clrMapOvr>
    <a:masterClrMapping/>
  </p:clrMapOvr>
</p:sld>
</file>

<file path=ppt/theme/theme1.xml><?xml version="1.0" encoding="utf-8"?>
<a:theme xmlns:a="http://schemas.openxmlformats.org/drawingml/2006/main" name="phidgets">
  <a:themeElements>
    <a:clrScheme name="">
      <a:dk1>
        <a:srgbClr val="000000"/>
      </a:dk1>
      <a:lt1>
        <a:srgbClr val="FFFFA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D4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hidge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699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2075" tIns="46038" rIns="92075" bIns="46038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phidgets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hidgets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hidget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Phidgets.UIST2001.v2</Template>
  <TotalTime>1493</TotalTime>
  <Pages>9</Pages>
  <Words>387</Words>
  <Application>Microsoft Office PowerPoint</Application>
  <PresentationFormat>Letter Paper (8.5x11 in)</PresentationFormat>
  <Paragraphs>108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phidgets</vt:lpstr>
      <vt:lpstr>Sequential Storyboards</vt:lpstr>
      <vt:lpstr>Single sketch</vt:lpstr>
      <vt:lpstr>Single sketch</vt:lpstr>
      <vt:lpstr>Sequential Storyboard</vt:lpstr>
      <vt:lpstr>PowerPoint Presentation</vt:lpstr>
      <vt:lpstr>A Long Tradition – Animation </vt:lpstr>
      <vt:lpstr>A Long Tradition – Comics</vt:lpstr>
      <vt:lpstr>A Long Tradition – Animation </vt:lpstr>
      <vt:lpstr>Key Elements: User Behaviours</vt:lpstr>
      <vt:lpstr>Key Elements: Annotations</vt:lpstr>
      <vt:lpstr>Key Elements: Annotations</vt:lpstr>
      <vt:lpstr>Key Elements: Annotated Actions</vt:lpstr>
      <vt:lpstr>Key Elements: Transitions</vt:lpstr>
      <vt:lpstr>Key Elements: Transitions</vt:lpstr>
      <vt:lpstr>PowerPoint Presentation</vt:lpstr>
      <vt:lpstr>Exercise</vt:lpstr>
      <vt:lpstr>PowerPoint Presentation</vt:lpstr>
      <vt:lpstr>Key Decisions</vt:lpstr>
      <vt:lpstr>Key Decisions</vt:lpstr>
      <vt:lpstr>Exercise</vt:lpstr>
      <vt:lpstr>PowerPoint Presentation</vt:lpstr>
      <vt:lpstr>The Catalog Shopping System</vt:lpstr>
      <vt:lpstr>PowerPoint Presentation</vt:lpstr>
      <vt:lpstr>As a single sketch</vt:lpstr>
      <vt:lpstr>PowerPoint Presentation</vt:lpstr>
      <vt:lpstr>You Now Know</vt:lpstr>
      <vt:lpstr>Permissions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 to 481</dc:title>
  <dc:creator>Saul Greenberg</dc:creator>
  <cp:lastModifiedBy>Saul Greenberg</cp:lastModifiedBy>
  <cp:revision>295</cp:revision>
  <cp:lastPrinted>1998-08-16T20:55:46Z</cp:lastPrinted>
  <dcterms:created xsi:type="dcterms:W3CDTF">1995-08-10T13:01:54Z</dcterms:created>
  <dcterms:modified xsi:type="dcterms:W3CDTF">2012-11-12T20:14:59Z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>saul@cpsc.ucalgary.ca</vt:lpwstr>
  </property>
  <property fmtid="{D5CDD505-2E9C-101B-9397-08002B2CF9AE}" pid="8" name="HomePage">
    <vt:lpwstr>http://www.cpsc.ucalgary.ca/~saul</vt:lpwstr>
  </property>
  <property fmtid="{D5CDD505-2E9C-101B-9397-08002B2CF9AE}" pid="9" name="Other">
    <vt:lpwstr>Saul Greenberg, _x000d_
Department of Computer Science, _x000d_
University of Calgary,  _x000d_
Calgary, Alberta CANADA_x000d_
T2N 1N4</vt:lpwstr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false</vt:bool>
  </property>
  <property fmtid="{D5CDD505-2E9C-101B-9397-08002B2CF9AE}" pid="13" name="BackColor">
    <vt:i4>16777215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D:\@www\grouplab\saul\481\topics</vt:lpwstr>
  </property>
</Properties>
</file>